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Trust (Existential gate, Endogenous friction).</a:t>
            </a:r>
          </a:p>
          <a:p>
            <a:r>
              <a:t>Scenario: The House You Can't Visit - https://deeperpoint.com/blog/diaspora-property-thin-market.html</a:t>
            </a:r>
          </a:p>
          <a:p>
            <a:r>
              <a:t>Full matrix: https://deeperpoint.com/intervention-matrix.html</a:t>
            </a:r>
          </a:p>
          <a:p>
            <a:r>
              <a:t>Source: DeeperPoint Intervention Matrix, canonical reference v4.0. Scenario is illustrative.</a:t>
            </a:r>
          </a:p>
          <a:p>
            <a:r>
              <a:t>What's new here: Both sides author profiles and neither is identified until both consent, in stages from anonymous narrative to named introduction. No B2B platform documents that model. Status: Disclosure gating built; mutual matching planned. DeeperPoint's originality review of 2026-11-05 rates this: no documented precedent.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Risk (Existential gate, Endogenous friction).</a:t>
            </a:r>
          </a:p>
          <a:p>
            <a:r>
              <a:t>Scenario: The First Wall - https://deeperpoint.com/blog/the-first-wall.html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Regulatory Friction (Existential gate, Exogenous uncertainty).</a:t>
            </a:r>
          </a:p>
          <a:p>
            <a:r>
              <a:t>Scenario: The Certification Bridge - https://deeperpoint.com/blog/certification-bridge-thin-market.html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Geopolitical &amp; Trade Volatility (Existential gate, Exogenous uncertainty).</a:t>
            </a:r>
          </a:p>
          <a:p>
            <a:r>
              <a:t>Scenario: One Container of Barley - https://deeperpoint.com/blog/malting-barley-thin-market.html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Macro &amp; FX Exposure (Existential gate, Exogenous uncertainty).</a:t>
            </a:r>
          </a:p>
          <a:p>
            <a:r>
              <a:t>Scenario: Markets for Premium Grain from Western Canada - https://deeperpoint.com/blog/markets-premium-grain-western-canada.html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Opacity (Resistance, Endogenous friction).</a:t>
            </a:r>
          </a:p>
          <a:p>
            <a:r>
              <a:t>Scenario: The Machine Under the Tarp - https://deeperpoint.com/blog/used-machinery-thin-market.html</a:t>
            </a:r>
          </a:p>
          <a:p>
            <a:r>
              <a:t>Full matrix: https://deeperpoint.com/intervention-matrix.html</a:t>
            </a:r>
          </a:p>
          <a:p>
            <a:r>
              <a:t>Source: DeeperPoint Intervention Matrix, canonical reference v4.0. Scenario is illustrative.</a:t>
            </a:r>
          </a:p>
          <a:p>
            <a:r>
              <a:t>What's new here: Semantic supplier search is a crowded field, and the first face is no breakthrough. Disclosure to a neutral AI that reports fit without revealing either side's position is where this departs. Status: Built, under test. DeeperPoint's originality review of 2026-11-05 rates this: partially original.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Decision-Process Opacity (Resistance, Endogenous friction).</a:t>
            </a:r>
          </a:p>
          <a:p>
            <a:r>
              <a:t>Scenario: The Match Argument - https://deeperpoint.com/blog/content-match-story.html</a:t>
            </a:r>
          </a:p>
          <a:p>
            <a:r>
              <a:t>Full matrix: https://deeperpoint.com/intervention-matrix.html</a:t>
            </a:r>
          </a:p>
          <a:p>
            <a:r>
              <a:t>Source: DeeperPoint Intervention Matrix, canonical reference v4.0. Scenario is illustrative.</a:t>
            </a:r>
          </a:p>
          <a:p>
            <a:r>
              <a:t>What's new here: Quote tools and search engines serve one side. A narrative written for both parties at once, released only on mutual consent, has no documented equivalent. Status: Built, under test. DeeperPoint's originality review of 2026-11-05 rates this: no documented precedent.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Geographic Distance (Resistance, Endogenous friction).</a:t>
            </a:r>
          </a:p>
          <a:p>
            <a:r>
              <a:t>Scenario: Six Hundred Kilometres from a Family Lawyer - https://deeperpoint.com/blog/rural-legal-thin-market.html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Temporal Distance (Resistance, Endogenous friction).</a:t>
            </a:r>
          </a:p>
          <a:p>
            <a:r>
              <a:t>Scenario: The Idle Shift - https://deeperpoint.com/blog/manufacturing-scenarios-capacity.html</a:t>
            </a:r>
          </a:p>
          <a:p>
            <a:r>
              <a:t>Full matrix: https://deeperpoint.com/intervention-matrix.html</a:t>
            </a:r>
          </a:p>
          <a:p>
            <a:r>
              <a:t>Source: DeeperPoint Intervention Matrix, canonical reference v4.0. Scenario is illustrative.</a:t>
            </a:r>
          </a:p>
          <a:p>
            <a:r>
              <a:t>What's new here: CRM tools track stages; none revives a stalled deal when the market changes. A memory that re-engages both parties once a new carrier or window removes the old blocker is planned. Status: Planned. DeeperPoint's originality review of 2026-11-05 rates this: no documented precedent.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Offering Complexity (Resistance, Endogenous friction).</a:t>
            </a:r>
          </a:p>
          <a:p>
            <a:r>
              <a:t>Scenario: The Welder Who Wrote Firewalls - https://deeperpoint.com/blog/manufacturing-scenarios-skills.html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Cold Start (Resistance, Endogenous friction).</a:t>
            </a:r>
          </a:p>
          <a:p>
            <a:r>
              <a:t>Scenario: When Your Market Barely Exists - https://deeperpoint.com/blog/when-your-market-barely-exists.html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Cognitive Bandwidth (Resistance, Endogenous friction).</a:t>
            </a:r>
          </a:p>
          <a:p>
            <a:r>
              <a:t>Scenario: Everything Is Getting Harder to Buy - https://deeperpoint.com/blog/everything-is-getting-harder-to-buy.html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Fulfillment (Resistance, Endogenous friction).</a:t>
            </a:r>
          </a:p>
          <a:p>
            <a:r>
              <a:t>Scenario: Tomatoes in the Sun - https://deeperpoint.com/blog/ethiopia-produce-thin-market.html</a:t>
            </a:r>
          </a:p>
          <a:p>
            <a:r>
              <a:t>Full matrix: https://deeperpoint.com/intervention-matrix.html</a:t>
            </a:r>
          </a:p>
          <a:p>
            <a:r>
              <a:t>Source: DeeperPoint Intervention Matrix, canonical reference v4.0. Scenario is illustrative.</a:t>
            </a:r>
          </a:p>
          <a:p>
            <a:r>
              <a:t>What's new here: The parties leave with a Deal Brief: a non-binding summary of everything explored and agreed, written for their own carriers, banks and export agencies. No platform synthesizes one. Status: Built, under test. DeeperPoint's originality review of 2026-11-05 rates this: no documented precedent.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Participant Fragmentation (Resistance, Endogenous friction).</a:t>
            </a:r>
          </a:p>
          <a:p>
            <a:r>
              <a:t>Scenario: The Virtual Tier-One - https://deeperpoint.com/blog/ontario-roadmap-part3-pocket.html</a:t>
            </a:r>
          </a:p>
          <a:p>
            <a:r>
              <a:t>Full matrix: https://deeperpoint.com/intervention-matrix.html</a:t>
            </a:r>
          </a:p>
          <a:p>
            <a:r>
              <a:t>Source: DeeperPoint Intervention Matrix, canonical reference v4.0. Scenario is illustrative.</a:t>
            </a:r>
          </a:p>
          <a:p>
            <a:r>
              <a:t>What's new here: Idle capacity is a familiar plant-level problem. Treating an industry's scattered capacity as one invisible pool, assembled into a bidder on demand, is the new move; aggregation itself is not yet built. Status: Planned. DeeperPoint's originality review of 2026-11-05 rates this: partially original.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Technological Obsolescence (Resistance, Exogenous uncertainty).</a:t>
            </a:r>
          </a:p>
          <a:p>
            <a:r>
              <a:t>Scenario: A Cosolvent-Powered Marketplace - https://deeperpoint.com/blog/ontario-roadmap-part1-fractional.html</a:t>
            </a:r>
          </a:p>
          <a:p>
            <a:r>
              <a:t>Full matrix: https://deeperpoint.com/intervention-matrix.html</a:t>
            </a:r>
          </a:p>
          <a:p>
            <a:r>
              <a:t>Source: DeeperPoint Intervention Matrix, canonical reference v4.0. Scenario is illustrative.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eperpoint.com/intervention-matrix.html" TargetMode="External"/><Relationship Id="rId3"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1493520" cy="213360"/>
          </a:xfrm>
          <a:prstGeom prst="roundRect">
            <a:avLst>
              <a:gd name="adj" fmla="val 25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EXISTENTIAL GATE</a:t>
            </a:r>
          </a:p>
        </p:txBody>
      </p:sp>
      <p:sp>
        <p:nvSpPr>
          <p:cNvPr id="3" name="TextBox 2"/>
          <p:cNvSpPr txBox="1"/>
          <p:nvPr/>
        </p:nvSpPr>
        <p:spPr>
          <a:xfrm>
            <a:off x="205740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01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Trust</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Whether participants feel secure enough to engage at all.</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Toronto professional owns a rental flat in Addis Ababa that needs ten thousand dollars of work. Her cousins can open the door for a contractor, but nobody on her side can judge the wiring or the invoice. She does nothing, and the flat decays.</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The House You Can't Visit</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Trusted Intermediary · AI Memory</a:t>
            </a:r>
          </a:p>
          <a:p>
            <a:pPr algn="l">
              <a:lnSpc>
                <a:spcPct val="122000"/>
              </a:lnSpc>
            </a:pPr>
            <a:r>
              <a:rPr sz="1439" b="0">
                <a:solidFill>
                  <a:srgbClr val="292420"/>
                </a:solidFill>
                <a:latin typeface="Inter"/>
              </a:rPr>
              <a:t>Thin markets never reach the repeated dealings that build trust, so the </a:t>
            </a:r>
            <a:r>
              <a:rPr sz="1439" b="1">
                <a:solidFill>
                  <a:srgbClr val="1C1917"/>
                </a:solidFill>
                <a:latin typeface="Inter"/>
              </a:rPr>
              <a:t>trusted intermediary</a:t>
            </a:r>
            <a:r>
              <a:rPr sz="1439" b="0">
                <a:solidFill>
                  <a:srgbClr val="292420"/>
                </a:solidFill>
                <a:latin typeface="Inter"/>
              </a:rPr>
              <a:t> supplies it structurally. Both sides disclose to the AI, not to each other: the owner her budget and her fears, the contractor his past jobs and prices. The AI confirms fit and brokers the introduction only then. Every completed job becomes verified history, so a tradesperson with twenty tracked jobs carries evidence a stranger can rely on.</a:t>
            </a:r>
          </a:p>
        </p:txBody>
      </p:sp>
      <p:sp>
        <p:nvSpPr>
          <p:cNvPr id="8" name="Rounded Rectangle 7"/>
          <p:cNvSpPr/>
          <p:nvPr/>
        </p:nvSpPr>
        <p:spPr>
          <a:xfrm>
            <a:off x="8382000" y="1767840"/>
            <a:ext cx="3352800" cy="27508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4460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Broker who knows both sides</a:t>
            </a:r>
          </a:p>
          <a:p>
            <a:pPr algn="l">
              <a:lnSpc>
                <a:spcPct val="120000"/>
              </a:lnSpc>
              <a:spcAft>
                <a:spcPts val="719"/>
              </a:spcAft>
            </a:pPr>
            <a:r>
              <a:rPr sz="1140" b="0">
                <a:solidFill>
                  <a:srgbClr val="4F4840"/>
                </a:solidFill>
                <a:latin typeface="Inter"/>
              </a:rPr>
              <a:t>until the broker retires and the knowledge goes too</a:t>
            </a:r>
          </a:p>
          <a:p>
            <a:pPr algn="l">
              <a:lnSpc>
                <a:spcPct val="115000"/>
              </a:lnSpc>
              <a:spcAft>
                <a:spcPts val="60"/>
              </a:spcAft>
            </a:pPr>
            <a:r>
              <a:rPr sz="1260" b="1">
                <a:solidFill>
                  <a:srgbClr val="1C1917"/>
                </a:solidFill>
                <a:latin typeface="Inter"/>
              </a:rPr>
              <a:t>Letter of credit or escrow</a:t>
            </a:r>
          </a:p>
          <a:p>
            <a:pPr algn="l">
              <a:lnSpc>
                <a:spcPct val="120000"/>
              </a:lnSpc>
              <a:spcAft>
                <a:spcPts val="719"/>
              </a:spcAft>
            </a:pPr>
            <a:r>
              <a:rPr sz="1140" b="0">
                <a:solidFill>
                  <a:srgbClr val="4F4840"/>
                </a:solidFill>
                <a:latin typeface="Inter"/>
              </a:rPr>
              <a:t>until the deal is too small to carry a bank's fee</a:t>
            </a:r>
          </a:p>
          <a:p>
            <a:pPr algn="l">
              <a:lnSpc>
                <a:spcPct val="115000"/>
              </a:lnSpc>
              <a:spcAft>
                <a:spcPts val="60"/>
              </a:spcAft>
            </a:pPr>
            <a:r>
              <a:rPr sz="1260" b="1">
                <a:solidFill>
                  <a:srgbClr val="1C1917"/>
                </a:solidFill>
                <a:latin typeface="Inter"/>
              </a:rPr>
              <a:t>Repeated dealing in one place</a:t>
            </a:r>
          </a:p>
          <a:p>
            <a:pPr algn="l">
              <a:lnSpc>
                <a:spcPct val="120000"/>
              </a:lnSpc>
              <a:spcAft>
                <a:spcPts val="719"/>
              </a:spcAft>
            </a:pPr>
            <a:r>
              <a:rPr sz="1140" b="0">
                <a:solidFill>
                  <a:srgbClr val="4F4840"/>
                </a:solidFill>
                <a:latin typeface="Inter"/>
              </a:rPr>
              <a:t>until the parties will never meet twice</a:t>
            </a:r>
          </a:p>
        </p:txBody>
      </p:sp>
      <p:sp>
        <p:nvSpPr>
          <p:cNvPr id="10" name="Rounded Rectangle 9"/>
          <p:cNvSpPr/>
          <p:nvPr/>
        </p:nvSpPr>
        <p:spPr>
          <a:xfrm>
            <a:off x="8382000" y="4655820"/>
            <a:ext cx="3352800" cy="1325880"/>
          </a:xfrm>
          <a:prstGeom prst="roundRect">
            <a:avLst>
              <a:gd name="adj" fmla="val 6000"/>
            </a:avLst>
          </a:prstGeom>
          <a:noFill/>
          <a:ln w="7620">
            <a:solidFill>
              <a:srgbClr val="B9AFD3"/>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534400" y="4556760"/>
            <a:ext cx="1493520" cy="198120"/>
          </a:xfrm>
          <a:prstGeom prst="rect">
            <a:avLst/>
          </a:prstGeom>
          <a:solidFill>
            <a:srgbClr val="FAF8F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5B3FA6"/>
                </a:solidFill>
                <a:latin typeface="Inter"/>
              </a:rPr>
              <a:t>WHAT'S NEW HERE</a:t>
            </a:r>
          </a:p>
        </p:txBody>
      </p:sp>
      <p:sp>
        <p:nvSpPr>
          <p:cNvPr id="12" name="TextBox 11"/>
          <p:cNvSpPr txBox="1"/>
          <p:nvPr/>
        </p:nvSpPr>
        <p:spPr>
          <a:xfrm>
            <a:off x="8595360" y="4823460"/>
            <a:ext cx="2926080" cy="1097280"/>
          </a:xfrm>
          <a:prstGeom prst="rect">
            <a:avLst/>
          </a:prstGeom>
          <a:noFill/>
        </p:spPr>
        <p:txBody>
          <a:bodyPr wrap="square" lIns="0" rIns="0" tIns="0" bIns="0" anchor="t">
            <a:spAutoFit/>
          </a:bodyPr>
          <a:lstStyle/>
          <a:p>
            <a:pPr algn="l">
              <a:lnSpc>
                <a:spcPct val="120000"/>
              </a:lnSpc>
              <a:spcAft>
                <a:spcPts val="359"/>
              </a:spcAft>
            </a:pPr>
            <a:r>
              <a:rPr sz="1019" b="0">
                <a:solidFill>
                  <a:srgbClr val="292420"/>
                </a:solidFill>
                <a:latin typeface="Inter"/>
              </a:rPr>
              <a:t>Both sides author profiles and neither is identified until both consent, in stages from anonymous narrative to named introduction. No B2B platform documents that model.</a:t>
            </a:r>
          </a:p>
          <a:p>
            <a:pPr algn="l">
              <a:lnSpc>
                <a:spcPct val="125000"/>
              </a:lnSpc>
            </a:pPr>
            <a:r>
              <a:rPr sz="840" b="0">
                <a:solidFill>
                  <a:srgbClr val="645C52"/>
                </a:solidFill>
                <a:latin typeface="Inter"/>
              </a:rPr>
              <a:t>Disclosure gating built; mutual matching planned</a:t>
            </a:r>
          </a:p>
        </p:txBody>
      </p:sp>
      <p:sp>
        <p:nvSpPr>
          <p:cNvPr id="13" name="Rectangle 12"/>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5" name="Rounded Rectangle 14"/>
          <p:cNvSpPr/>
          <p:nvPr/>
        </p:nvSpPr>
        <p:spPr>
          <a:xfrm>
            <a:off x="2191512" y="6248400"/>
            <a:ext cx="184556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Trusted Intermediary</a:t>
            </a:r>
          </a:p>
        </p:txBody>
      </p:sp>
      <p:sp>
        <p:nvSpPr>
          <p:cNvPr id="16" name="Rounded Rectangle 15"/>
          <p:cNvSpPr/>
          <p:nvPr/>
        </p:nvSpPr>
        <p:spPr>
          <a:xfrm>
            <a:off x="4113276" y="6248400"/>
            <a:ext cx="842772"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Memory</a:t>
            </a:r>
          </a:p>
        </p:txBody>
      </p:sp>
      <p:sp>
        <p:nvSpPr>
          <p:cNvPr id="17" name="TextBox 16"/>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1493520" cy="213360"/>
          </a:xfrm>
          <a:prstGeom prst="roundRect">
            <a:avLst>
              <a:gd name="adj" fmla="val 25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EXISTENTIAL GATE</a:t>
            </a:r>
          </a:p>
        </p:txBody>
      </p:sp>
      <p:sp>
        <p:nvSpPr>
          <p:cNvPr id="3" name="TextBox 2"/>
          <p:cNvSpPr txBox="1"/>
          <p:nvPr/>
        </p:nvSpPr>
        <p:spPr>
          <a:xfrm>
            <a:off x="205740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02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Risk</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The chance that a transaction ends in loss rather than gain.</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Rimouski startup makes seaweed insulation with code certification and no completed installations. A Hamilton heritage retrofit has a moisture problem that standard insulation cannot solve. The retrofit's owner would be the first to put it in a wall, and the first to pay if it fails.</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The First Wall</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Risk Insulation · AI Memory</a:t>
            </a:r>
          </a:p>
          <a:p>
            <a:pPr algn="l">
              <a:lnSpc>
                <a:spcPct val="122000"/>
              </a:lnSpc>
            </a:pPr>
            <a:r>
              <a:rPr sz="1439" b="0">
                <a:solidFill>
                  <a:srgbClr val="292420"/>
                </a:solidFill>
                <a:latin typeface="Inter"/>
              </a:rPr>
              <a:t>With few comparable deals and no quick exit, a thin market prices every transaction as if it could be the bad one. </a:t>
            </a:r>
            <a:r>
              <a:rPr sz="1439" b="1">
                <a:solidFill>
                  <a:srgbClr val="1C1917"/>
                </a:solidFill>
                <a:latin typeface="Inter"/>
              </a:rPr>
              <a:t>Risk insulation</a:t>
            </a:r>
            <a:r>
              <a:rPr sz="1439" b="0">
                <a:solidFill>
                  <a:srgbClr val="292420"/>
                </a:solidFill>
                <a:latin typeface="Inter"/>
              </a:rPr>
              <a:t> writes the contract around that: a programmable escrow that releases on verified milestones, a performance holdback, and fallback clauses triggered by inspection results rather than by argument. </a:t>
            </a:r>
            <a:r>
              <a:rPr sz="1439" b="1">
                <a:solidFill>
                  <a:srgbClr val="1C1917"/>
                </a:solidFill>
                <a:latin typeface="Inter"/>
              </a:rPr>
              <a:t>Memory</a:t>
            </a:r>
            <a:r>
              <a:rPr sz="1439" b="0">
                <a:solidFill>
                  <a:srgbClr val="292420"/>
                </a:solidFill>
                <a:latin typeface="Inter"/>
              </a:rPr>
              <a:t> supplies the other half, a verified dossier of how each counterparty has actually performed, so the first installation is not the only evidence.</a:t>
            </a:r>
          </a:p>
        </p:txBody>
      </p:sp>
      <p:sp>
        <p:nvSpPr>
          <p:cNvPr id="8" name="Rounded Rectangle 7"/>
          <p:cNvSpPr/>
          <p:nvPr/>
        </p:nvSpPr>
        <p:spPr>
          <a:xfrm>
            <a:off x="8382000" y="1767840"/>
            <a:ext cx="3352800" cy="27508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4460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Grades, brands and warranties</a:t>
            </a:r>
          </a:p>
          <a:p>
            <a:pPr algn="l">
              <a:lnSpc>
                <a:spcPct val="120000"/>
              </a:lnSpc>
              <a:spcAft>
                <a:spcPts val="719"/>
              </a:spcAft>
            </a:pPr>
            <a:r>
              <a:rPr sz="1140" b="0">
                <a:solidFill>
                  <a:srgbClr val="4F4840"/>
                </a:solidFill>
                <a:latin typeface="Inter"/>
              </a:rPr>
              <a:t>until the product is too new to have a grade</a:t>
            </a:r>
          </a:p>
          <a:p>
            <a:pPr algn="l">
              <a:lnSpc>
                <a:spcPct val="115000"/>
              </a:lnSpc>
              <a:spcAft>
                <a:spcPts val="60"/>
              </a:spcAft>
            </a:pPr>
            <a:r>
              <a:rPr sz="1260" b="1">
                <a:solidFill>
                  <a:srgbClr val="1C1917"/>
                </a:solidFill>
                <a:latin typeface="Inter"/>
              </a:rPr>
              <a:t>Clearinghouse or escrow</a:t>
            </a:r>
          </a:p>
          <a:p>
            <a:pPr algn="l">
              <a:lnSpc>
                <a:spcPct val="120000"/>
              </a:lnSpc>
              <a:spcAft>
                <a:spcPts val="719"/>
              </a:spcAft>
            </a:pPr>
            <a:r>
              <a:rPr sz="1140" b="0">
                <a:solidFill>
                  <a:srgbClr val="4F4840"/>
                </a:solidFill>
                <a:latin typeface="Inter"/>
              </a:rPr>
              <a:t>until performance cannot be verified at delivery</a:t>
            </a:r>
          </a:p>
          <a:p>
            <a:pPr algn="l">
              <a:lnSpc>
                <a:spcPct val="115000"/>
              </a:lnSpc>
              <a:spcAft>
                <a:spcPts val="60"/>
              </a:spcAft>
            </a:pPr>
            <a:r>
              <a:rPr sz="1260" b="1">
                <a:solidFill>
                  <a:srgbClr val="1C1917"/>
                </a:solidFill>
                <a:latin typeface="Inter"/>
              </a:rPr>
              <a:t>Cooperative shared risk</a:t>
            </a:r>
          </a:p>
          <a:p>
            <a:pPr algn="l">
              <a:lnSpc>
                <a:spcPct val="120000"/>
              </a:lnSpc>
              <a:spcAft>
                <a:spcPts val="719"/>
              </a:spcAft>
            </a:pPr>
            <a:r>
              <a:rPr sz="1140" b="0">
                <a:solidFill>
                  <a:srgbClr val="4F4840"/>
                </a:solidFill>
                <a:latin typeface="Inter"/>
              </a:rPr>
              <a:t>until there is no cooperative for a one-off</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2" name="Rounded Rectangle 11"/>
          <p:cNvSpPr/>
          <p:nvPr/>
        </p:nvSpPr>
        <p:spPr>
          <a:xfrm>
            <a:off x="2191512" y="6248400"/>
            <a:ext cx="148742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Risk Insulation</a:t>
            </a:r>
          </a:p>
        </p:txBody>
      </p:sp>
      <p:sp>
        <p:nvSpPr>
          <p:cNvPr id="13" name="TextBox 12"/>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1493520" cy="213360"/>
          </a:xfrm>
          <a:prstGeom prst="roundRect">
            <a:avLst>
              <a:gd name="adj" fmla="val 25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EXISTENTIAL GATE</a:t>
            </a:r>
          </a:p>
        </p:txBody>
      </p:sp>
      <p:sp>
        <p:nvSpPr>
          <p:cNvPr id="3" name="TextBox 2"/>
          <p:cNvSpPr txBox="1"/>
          <p:nvPr/>
        </p:nvSpPr>
        <p:spPr>
          <a:xfrm>
            <a:off x="205740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EXOGENOUS UNCERTAINTY</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03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Regulatory Friction</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Rules that fragment a market or stop it forming at all.</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graphene supercapacitor startup has working units and cannot sell one without a safety certification priced at four hundred thousand dollars, a process written for firms a hundred times its size. The buyers exist. The certifier's timetable, not the technology, decides whether the market exists.</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The Certification Bridge</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Risk Insulation · AI Input Translation</a:t>
            </a:r>
          </a:p>
          <a:p>
            <a:pPr algn="l">
              <a:lnSpc>
                <a:spcPct val="122000"/>
              </a:lnSpc>
            </a:pPr>
            <a:r>
              <a:rPr sz="1439" b="0">
                <a:solidFill>
                  <a:srgbClr val="292420"/>
                </a:solidFill>
                <a:latin typeface="Inter"/>
              </a:rPr>
              <a:t>Regulation rarely says no outright. It says not in this form, not in that jurisdiction, not without this document. The interventions read the rulebook as data: </a:t>
            </a:r>
            <a:r>
              <a:rPr sz="1439" b="1">
                <a:solidFill>
                  <a:srgbClr val="1C1917"/>
                </a:solidFill>
                <a:latin typeface="Inter"/>
              </a:rPr>
              <a:t>input translation</a:t>
            </a:r>
            <a:r>
              <a:rPr sz="1439" b="0">
                <a:solidFill>
                  <a:srgbClr val="292420"/>
                </a:solidFill>
                <a:latin typeface="Inter"/>
              </a:rPr>
              <a:t> extracts the compliance attributes a deal needs from the parties' own documents, </a:t>
            </a:r>
            <a:r>
              <a:rPr sz="1439" b="1">
                <a:solidFill>
                  <a:srgbClr val="1C1917"/>
                </a:solidFill>
                <a:latin typeface="Inter"/>
              </a:rPr>
              <a:t>semantic matching</a:t>
            </a:r>
            <a:r>
              <a:rPr sz="1439" b="0">
                <a:solidFill>
                  <a:srgbClr val="292420"/>
                </a:solidFill>
                <a:latin typeface="Inter"/>
              </a:rPr>
              <a:t> applies only the rules that hold where each side sits, and </a:t>
            </a:r>
            <a:r>
              <a:rPr sz="1439" b="1">
                <a:solidFill>
                  <a:srgbClr val="1C1917"/>
                </a:solidFill>
                <a:latin typeface="Inter"/>
              </a:rPr>
              <a:t>risk insulation</a:t>
            </a:r>
            <a:r>
              <a:rPr sz="1439" b="0">
                <a:solidFill>
                  <a:srgbClr val="292420"/>
                </a:solidFill>
                <a:latin typeface="Inter"/>
              </a:rPr>
              <a:t> watches the registries so a contract can carry a compliant exit or fallback when a permit or standard changes mid-deal. The rule stays. The paralysis goes.</a:t>
            </a:r>
          </a:p>
        </p:txBody>
      </p:sp>
      <p:sp>
        <p:nvSpPr>
          <p:cNvPr id="8" name="Rounded Rectangle 7"/>
          <p:cNvSpPr/>
          <p:nvPr/>
        </p:nvSpPr>
        <p:spPr>
          <a:xfrm>
            <a:off x="8382000" y="1767840"/>
            <a:ext cx="3352800" cy="276606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46126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Specialist who knows the code</a:t>
            </a:r>
          </a:p>
          <a:p>
            <a:pPr algn="l">
              <a:lnSpc>
                <a:spcPct val="120000"/>
              </a:lnSpc>
              <a:spcAft>
                <a:spcPts val="719"/>
              </a:spcAft>
            </a:pPr>
            <a:r>
              <a:rPr sz="1140" b="0">
                <a:solidFill>
                  <a:srgbClr val="4F4840"/>
                </a:solidFill>
                <a:latin typeface="Inter"/>
              </a:rPr>
              <a:t>until the specialist's fee exceeds the deal</a:t>
            </a:r>
          </a:p>
          <a:p>
            <a:pPr algn="l">
              <a:lnSpc>
                <a:spcPct val="115000"/>
              </a:lnSpc>
              <a:spcAft>
                <a:spcPts val="60"/>
              </a:spcAft>
            </a:pPr>
            <a:r>
              <a:rPr sz="1260" b="1">
                <a:solidFill>
                  <a:srgbClr val="1C1917"/>
                </a:solidFill>
                <a:latin typeface="Inter"/>
              </a:rPr>
              <a:t>Certification bodies and standards</a:t>
            </a:r>
          </a:p>
          <a:p>
            <a:pPr algn="l">
              <a:lnSpc>
                <a:spcPct val="120000"/>
              </a:lnSpc>
              <a:spcAft>
                <a:spcPts val="719"/>
              </a:spcAft>
            </a:pPr>
            <a:r>
              <a:rPr sz="1140" b="0">
                <a:solidFill>
                  <a:srgbClr val="4F4840"/>
                </a:solidFill>
                <a:latin typeface="Inter"/>
              </a:rPr>
              <a:t>until the standard was written for firms a hundred times larger</a:t>
            </a:r>
          </a:p>
          <a:p>
            <a:pPr algn="l">
              <a:lnSpc>
                <a:spcPct val="115000"/>
              </a:lnSpc>
              <a:spcAft>
                <a:spcPts val="60"/>
              </a:spcAft>
            </a:pPr>
            <a:r>
              <a:rPr sz="1260" b="1">
                <a:solidFill>
                  <a:srgbClr val="1C1917"/>
                </a:solidFill>
                <a:latin typeface="Inter"/>
              </a:rPr>
              <a:t>Trading inside one jurisdiction</a:t>
            </a:r>
          </a:p>
          <a:p>
            <a:pPr algn="l">
              <a:lnSpc>
                <a:spcPct val="120000"/>
              </a:lnSpc>
              <a:spcAft>
                <a:spcPts val="719"/>
              </a:spcAft>
            </a:pPr>
            <a:r>
              <a:rPr sz="1140" b="0">
                <a:solidFill>
                  <a:srgbClr val="4F4840"/>
                </a:solidFill>
                <a:latin typeface="Inter"/>
              </a:rPr>
              <a:t>until the buyer is across the border</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2" name="Rounded Rectangle 11"/>
          <p:cNvSpPr/>
          <p:nvPr/>
        </p:nvSpPr>
        <p:spPr>
          <a:xfrm>
            <a:off x="2191512" y="6248400"/>
            <a:ext cx="148742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Risk Insulation</a:t>
            </a:r>
          </a:p>
        </p:txBody>
      </p:sp>
      <p:sp>
        <p:nvSpPr>
          <p:cNvPr id="13" name="TextBox 12"/>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1493520" cy="213360"/>
          </a:xfrm>
          <a:prstGeom prst="roundRect">
            <a:avLst>
              <a:gd name="adj" fmla="val 25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EXISTENTIAL GATE</a:t>
            </a:r>
          </a:p>
        </p:txBody>
      </p:sp>
      <p:sp>
        <p:nvSpPr>
          <p:cNvPr id="3" name="TextBox 2"/>
          <p:cNvSpPr txBox="1"/>
          <p:nvPr/>
        </p:nvSpPr>
        <p:spPr>
          <a:xfrm>
            <a:off x="205740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EXOGENOUS UNCERTAINTY</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04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Geopolitical &amp; Trade Volatility</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Sudden, systemic disruption of a specific trade corridor.</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Saskatchewan farmer and a Cebu brewmaster agree on one container of premium malting barley. Between signing and sailing, a tariff notice and a port slowdown land on the corridor between them. Neither price nor fit has changed. Both now prefer to wait, and waiting kills the deal.</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One Container of Barley</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Risk Insulation</a:t>
            </a:r>
          </a:p>
          <a:p>
            <a:pPr algn="l">
              <a:lnSpc>
                <a:spcPct val="122000"/>
              </a:lnSpc>
            </a:pPr>
            <a:r>
              <a:rPr sz="1439" b="0">
                <a:solidFill>
                  <a:srgbClr val="292420"/>
                </a:solidFill>
                <a:latin typeface="Inter"/>
              </a:rPr>
              <a:t>The damage is not the shock itself but the option value of delay: when a corridor might close, holding cash beats committing it. </a:t>
            </a:r>
            <a:r>
              <a:rPr sz="1439" b="1">
                <a:solidFill>
                  <a:srgbClr val="1C1917"/>
                </a:solidFill>
                <a:latin typeface="Inter"/>
              </a:rPr>
              <a:t>Risk insulation</a:t>
            </a:r>
            <a:r>
              <a:rPr sz="1439" b="0">
                <a:solidFill>
                  <a:srgbClr val="292420"/>
                </a:solidFill>
                <a:latin typeface="Inter"/>
              </a:rPr>
              <a:t> makes the commitment survivable. The contract is written against live feeds from customs registries and freight indices, and carries formulas agreed in advance: who absorbs a tariff step, when cargo is re-routed, what triggers a clean exit. </a:t>
            </a:r>
            <a:r>
              <a:rPr sz="1439" b="1">
                <a:solidFill>
                  <a:srgbClr val="1C1917"/>
                </a:solidFill>
                <a:latin typeface="Inter"/>
              </a:rPr>
              <a:t>Semantic matching</a:t>
            </a:r>
            <a:r>
              <a:rPr sz="1439" b="0">
                <a:solidFill>
                  <a:srgbClr val="292420"/>
                </a:solidFill>
                <a:latin typeface="Inter"/>
              </a:rPr>
              <a:t> adds a quieter effect, steering new pairings away from corridors that are already volatile.</a:t>
            </a:r>
          </a:p>
        </p:txBody>
      </p:sp>
      <p:sp>
        <p:nvSpPr>
          <p:cNvPr id="8" name="Rounded Rectangle 7"/>
          <p:cNvSpPr/>
          <p:nvPr/>
        </p:nvSpPr>
        <p:spPr>
          <a:xfrm>
            <a:off x="8382000" y="1767840"/>
            <a:ext cx="3352800" cy="27508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4460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Futures and price hedges</a:t>
            </a:r>
          </a:p>
          <a:p>
            <a:pPr algn="l">
              <a:lnSpc>
                <a:spcPct val="120000"/>
              </a:lnSpc>
              <a:spcAft>
                <a:spcPts val="719"/>
              </a:spcAft>
            </a:pPr>
            <a:r>
              <a:rPr sz="1140" b="0">
                <a:solidFill>
                  <a:srgbClr val="4F4840"/>
                </a:solidFill>
                <a:latin typeface="Inter"/>
              </a:rPr>
              <a:t>until the risk is the route, not the price</a:t>
            </a:r>
          </a:p>
          <a:p>
            <a:pPr algn="l">
              <a:lnSpc>
                <a:spcPct val="115000"/>
              </a:lnSpc>
              <a:spcAft>
                <a:spcPts val="60"/>
              </a:spcAft>
            </a:pPr>
            <a:r>
              <a:rPr sz="1260" b="1">
                <a:solidFill>
                  <a:srgbClr val="1C1917"/>
                </a:solidFill>
                <a:latin typeface="Inter"/>
              </a:rPr>
              <a:t>Trading houses with many routes</a:t>
            </a:r>
          </a:p>
          <a:p>
            <a:pPr algn="l">
              <a:lnSpc>
                <a:spcPct val="120000"/>
              </a:lnSpc>
              <a:spcAft>
                <a:spcPts val="719"/>
              </a:spcAft>
            </a:pPr>
            <a:r>
              <a:rPr sz="1140" b="0">
                <a:solidFill>
                  <a:srgbClr val="4F4840"/>
                </a:solidFill>
                <a:latin typeface="Inter"/>
              </a:rPr>
              <a:t>until they blend your specialty into commodity</a:t>
            </a:r>
          </a:p>
          <a:p>
            <a:pPr algn="l">
              <a:lnSpc>
                <a:spcPct val="115000"/>
              </a:lnSpc>
              <a:spcAft>
                <a:spcPts val="60"/>
              </a:spcAft>
            </a:pPr>
            <a:r>
              <a:rPr sz="1260" b="1">
                <a:solidFill>
                  <a:srgbClr val="1C1917"/>
                </a:solidFill>
                <a:latin typeface="Inter"/>
              </a:rPr>
              <a:t>Letter of credit</a:t>
            </a:r>
          </a:p>
          <a:p>
            <a:pPr algn="l">
              <a:lnSpc>
                <a:spcPct val="120000"/>
              </a:lnSpc>
              <a:spcAft>
                <a:spcPts val="719"/>
              </a:spcAft>
            </a:pPr>
            <a:r>
              <a:rPr sz="1140" b="0">
                <a:solidFill>
                  <a:srgbClr val="4F4840"/>
                </a:solidFill>
                <a:latin typeface="Inter"/>
              </a:rPr>
              <a:t>until the documents cannot be presented because the cargo never moved</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2" name="Rounded Rectangle 11"/>
          <p:cNvSpPr/>
          <p:nvPr/>
        </p:nvSpPr>
        <p:spPr>
          <a:xfrm>
            <a:off x="2191512" y="6248400"/>
            <a:ext cx="148742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Risk Insulation</a:t>
            </a:r>
          </a:p>
        </p:txBody>
      </p:sp>
      <p:sp>
        <p:nvSpPr>
          <p:cNvPr id="13" name="TextBox 12"/>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1493520" cy="213360"/>
          </a:xfrm>
          <a:prstGeom prst="roundRect">
            <a:avLst>
              <a:gd name="adj" fmla="val 25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EXISTENTIAL GATE</a:t>
            </a:r>
          </a:p>
        </p:txBody>
      </p:sp>
      <p:sp>
        <p:nvSpPr>
          <p:cNvPr id="3" name="TextBox 2"/>
          <p:cNvSpPr txBox="1"/>
          <p:nvPr/>
        </p:nvSpPr>
        <p:spPr>
          <a:xfrm>
            <a:off x="205740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EXOGENOUS UNCERTAINTY</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05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Macro &amp; FX Exposure</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Margins eroded by currency and input-cost moves before settlement.</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Prairie pulse exporter prices a container of identity-preserved lentils in US dollars at planting. By the time it ships, the Canadian dollar has moved six percent and freight has repriced twice. The premium that justified the whole exercise has gone, and the next quote never gets written.</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Markets for Premium Grain from Western Canada</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Risk Insulation</a:t>
            </a:r>
          </a:p>
          <a:p>
            <a:pPr algn="l">
              <a:lnSpc>
                <a:spcPct val="122000"/>
              </a:lnSpc>
            </a:pPr>
            <a:r>
              <a:rPr sz="1439" b="0">
                <a:solidFill>
                  <a:srgbClr val="292420"/>
                </a:solidFill>
                <a:latin typeface="Inter"/>
              </a:rPr>
              <a:t>Long fulfilment windows turn every quote into an unhedged bet. </a:t>
            </a:r>
            <a:r>
              <a:rPr sz="1439" b="1">
                <a:solidFill>
                  <a:srgbClr val="1C1917"/>
                </a:solidFill>
                <a:latin typeface="Inter"/>
              </a:rPr>
              <a:t>Risk insulation</a:t>
            </a:r>
            <a:r>
              <a:rPr sz="1439" b="0">
                <a:solidFill>
                  <a:srgbClr val="292420"/>
                </a:solidFill>
                <a:latin typeface="Inter"/>
              </a:rPr>
              <a:t> hedges inside the contract instead of around it. The AI acts as a semantic oracle for exchange rates and input prices and structures a dynamic contingent contract: price indexed to the inputs that matter, a currency collar that caps what either side can lose, and a programmatic escrow that settles on the formula rather than on a renegotiation. </a:t>
            </a:r>
            <a:r>
              <a:rPr sz="1439" b="1">
                <a:solidFill>
                  <a:srgbClr val="1C1917"/>
                </a:solidFill>
                <a:latin typeface="Inter"/>
              </a:rPr>
              <a:t>Aggregation</a:t>
            </a:r>
            <a:r>
              <a:rPr sz="1439" b="0">
                <a:solidFill>
                  <a:srgbClr val="292420"/>
                </a:solidFill>
                <a:latin typeface="Inter"/>
              </a:rPr>
              <a:t> also lets buyers pool volume to reach hedging terms a bank will not offer one small firm.</a:t>
            </a:r>
          </a:p>
        </p:txBody>
      </p:sp>
      <p:sp>
        <p:nvSpPr>
          <p:cNvPr id="8" name="Rounded Rectangle 7"/>
          <p:cNvSpPr/>
          <p:nvPr/>
        </p:nvSpPr>
        <p:spPr>
          <a:xfrm>
            <a:off x="8382000" y="1767840"/>
            <a:ext cx="3352800" cy="27508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4460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Commodity futures</a:t>
            </a:r>
          </a:p>
          <a:p>
            <a:pPr algn="l">
              <a:lnSpc>
                <a:spcPct val="120000"/>
              </a:lnSpc>
              <a:spcAft>
                <a:spcPts val="719"/>
              </a:spcAft>
            </a:pPr>
            <a:r>
              <a:rPr sz="1140" b="0">
                <a:solidFill>
                  <a:srgbClr val="4F4840"/>
                </a:solidFill>
                <a:latin typeface="Inter"/>
              </a:rPr>
              <a:t>until the lot is too small or too specialized to have a contract</a:t>
            </a:r>
          </a:p>
          <a:p>
            <a:pPr algn="l">
              <a:lnSpc>
                <a:spcPct val="115000"/>
              </a:lnSpc>
              <a:spcAft>
                <a:spcPts val="60"/>
              </a:spcAft>
            </a:pPr>
            <a:r>
              <a:rPr sz="1260" b="1">
                <a:solidFill>
                  <a:srgbClr val="1C1917"/>
                </a:solidFill>
                <a:latin typeface="Inter"/>
              </a:rPr>
              <a:t>Bank FX forwards</a:t>
            </a:r>
          </a:p>
          <a:p>
            <a:pPr algn="l">
              <a:lnSpc>
                <a:spcPct val="120000"/>
              </a:lnSpc>
              <a:spcAft>
                <a:spcPts val="719"/>
              </a:spcAft>
            </a:pPr>
            <a:r>
              <a:rPr sz="1140" b="0">
                <a:solidFill>
                  <a:srgbClr val="4F4840"/>
                </a:solidFill>
                <a:latin typeface="Inter"/>
              </a:rPr>
              <a:t>until the small exporter lacks the credit line</a:t>
            </a:r>
          </a:p>
          <a:p>
            <a:pPr algn="l">
              <a:lnSpc>
                <a:spcPct val="115000"/>
              </a:lnSpc>
              <a:spcAft>
                <a:spcPts val="60"/>
              </a:spcAft>
            </a:pPr>
            <a:r>
              <a:rPr sz="1260" b="1">
                <a:solidFill>
                  <a:srgbClr val="1C1917"/>
                </a:solidFill>
                <a:latin typeface="Inter"/>
              </a:rPr>
              <a:t>Escalation clauses</a:t>
            </a:r>
          </a:p>
          <a:p>
            <a:pPr algn="l">
              <a:lnSpc>
                <a:spcPct val="120000"/>
              </a:lnSpc>
              <a:spcAft>
                <a:spcPts val="719"/>
              </a:spcAft>
            </a:pPr>
            <a:r>
              <a:rPr sz="1140" b="0">
                <a:solidFill>
                  <a:srgbClr val="4F4840"/>
                </a:solidFill>
                <a:latin typeface="Inter"/>
              </a:rPr>
              <a:t>until the counterparty refuses to sign them</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2" name="Rounded Rectangle 11"/>
          <p:cNvSpPr/>
          <p:nvPr/>
        </p:nvSpPr>
        <p:spPr>
          <a:xfrm>
            <a:off x="2191512" y="6248400"/>
            <a:ext cx="148742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Risk Insulation</a:t>
            </a:r>
          </a:p>
        </p:txBody>
      </p:sp>
      <p:sp>
        <p:nvSpPr>
          <p:cNvPr id="13" name="TextBox 12"/>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06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Opacity</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Information that is hidden, distorted, or costly to obtain.</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hundred-and-forty-thousand-dollar machining centre sits under a tarp in Stratford with full inspection data proving what it can do. A Windsor manufacturer is about to pay three hundred and fifty thousand for a new one. No listing can read the technical record, so the machine stays invisible.</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The Machine Under the Tarp</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Matching · AI Trusted Intermediary</a:t>
            </a:r>
          </a:p>
          <a:p>
            <a:pPr algn="l">
              <a:lnSpc>
                <a:spcPct val="122000"/>
              </a:lnSpc>
            </a:pPr>
            <a:r>
              <a:rPr sz="1439" b="0">
                <a:solidFill>
                  <a:srgbClr val="292420"/>
                </a:solidFill>
                <a:latin typeface="Inter"/>
              </a:rPr>
              <a:t>Opacity has two faces: what nobody can find, and what nobody will say. </a:t>
            </a:r>
            <a:r>
              <a:rPr sz="1439" b="1">
                <a:solidFill>
                  <a:srgbClr val="1C1917"/>
                </a:solidFill>
                <a:latin typeface="Inter"/>
              </a:rPr>
              <a:t>Semantic matching</a:t>
            </a:r>
            <a:r>
              <a:rPr sz="1439" b="0">
                <a:solidFill>
                  <a:srgbClr val="292420"/>
                </a:solidFill>
                <a:latin typeface="Inter"/>
              </a:rPr>
              <a:t> answers the first. The buyer describes the job in their own words and the engine matches against the full technical record, so the market's taxonomy stops being a barrier. The </a:t>
            </a:r>
            <a:r>
              <a:rPr sz="1439" b="1">
                <a:solidFill>
                  <a:srgbClr val="1C1917"/>
                </a:solidFill>
                <a:latin typeface="Inter"/>
              </a:rPr>
              <a:t>trusted intermediary</a:t>
            </a:r>
            <a:r>
              <a:rPr sz="1439" b="0">
                <a:solidFill>
                  <a:srgbClr val="292420"/>
                </a:solidFill>
                <a:latin typeface="Inter"/>
              </a:rPr>
              <a:t> answers the second. Budgets, spare capacity and pricing flexibility are disclosed to the AI alone, which reports fit without revealing either side's position. The lemons problem loses its fuel.</a:t>
            </a:r>
          </a:p>
        </p:txBody>
      </p:sp>
      <p:sp>
        <p:nvSpPr>
          <p:cNvPr id="8" name="Rounded Rectangle 7"/>
          <p:cNvSpPr/>
          <p:nvPr/>
        </p:nvSpPr>
        <p:spPr>
          <a:xfrm>
            <a:off x="8382000" y="1767840"/>
            <a:ext cx="3352800" cy="27508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4460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Broker who knows the stock</a:t>
            </a:r>
          </a:p>
          <a:p>
            <a:pPr algn="l">
              <a:lnSpc>
                <a:spcPct val="120000"/>
              </a:lnSpc>
              <a:spcAft>
                <a:spcPts val="719"/>
              </a:spcAft>
            </a:pPr>
            <a:r>
              <a:rPr sz="1140" b="0">
                <a:solidFill>
                  <a:srgbClr val="4F4840"/>
                </a:solidFill>
                <a:latin typeface="Inter"/>
              </a:rPr>
              <a:t>until the broker retires with the knowledge</a:t>
            </a:r>
          </a:p>
          <a:p>
            <a:pPr algn="l">
              <a:lnSpc>
                <a:spcPct val="115000"/>
              </a:lnSpc>
              <a:spcAft>
                <a:spcPts val="60"/>
              </a:spcAft>
            </a:pPr>
            <a:r>
              <a:rPr sz="1260" b="1">
                <a:solidFill>
                  <a:srgbClr val="1C1917"/>
                </a:solidFill>
                <a:latin typeface="Inter"/>
              </a:rPr>
              <a:t>Grading and standards</a:t>
            </a:r>
          </a:p>
          <a:p>
            <a:pPr algn="l">
              <a:lnSpc>
                <a:spcPct val="120000"/>
              </a:lnSpc>
              <a:spcAft>
                <a:spcPts val="719"/>
              </a:spcAft>
            </a:pPr>
            <a:r>
              <a:rPr sz="1140" b="0">
                <a:solidFill>
                  <a:srgbClr val="4F4840"/>
                </a:solidFill>
                <a:latin typeface="Inter"/>
              </a:rPr>
              <a:t>until the detail that matters is not in the grade</a:t>
            </a:r>
          </a:p>
          <a:p>
            <a:pPr algn="l">
              <a:lnSpc>
                <a:spcPct val="115000"/>
              </a:lnSpc>
              <a:spcAft>
                <a:spcPts val="60"/>
              </a:spcAft>
            </a:pPr>
            <a:r>
              <a:rPr sz="1260" b="1">
                <a:solidFill>
                  <a:srgbClr val="1C1917"/>
                </a:solidFill>
                <a:latin typeface="Inter"/>
              </a:rPr>
              <a:t>Trade fairs and co-location</a:t>
            </a:r>
          </a:p>
          <a:p>
            <a:pPr algn="l">
              <a:lnSpc>
                <a:spcPct val="120000"/>
              </a:lnSpc>
              <a:spcAft>
                <a:spcPts val="719"/>
              </a:spcAft>
            </a:pPr>
            <a:r>
              <a:rPr sz="1140" b="0">
                <a:solidFill>
                  <a:srgbClr val="4F4840"/>
                </a:solidFill>
                <a:latin typeface="Inter"/>
              </a:rPr>
              <a:t>until the machine is under a tarp two hundred kilometres away</a:t>
            </a:r>
          </a:p>
        </p:txBody>
      </p:sp>
      <p:sp>
        <p:nvSpPr>
          <p:cNvPr id="10" name="Rounded Rectangle 9"/>
          <p:cNvSpPr/>
          <p:nvPr/>
        </p:nvSpPr>
        <p:spPr>
          <a:xfrm>
            <a:off x="8382000" y="4655820"/>
            <a:ext cx="3352800" cy="1325880"/>
          </a:xfrm>
          <a:prstGeom prst="roundRect">
            <a:avLst>
              <a:gd name="adj" fmla="val 6000"/>
            </a:avLst>
          </a:prstGeom>
          <a:noFill/>
          <a:ln w="7620">
            <a:solidFill>
              <a:srgbClr val="B9AFD3"/>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534400" y="4556760"/>
            <a:ext cx="1493520" cy="198120"/>
          </a:xfrm>
          <a:prstGeom prst="rect">
            <a:avLst/>
          </a:prstGeom>
          <a:solidFill>
            <a:srgbClr val="FAF8F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5B3FA6"/>
                </a:solidFill>
                <a:latin typeface="Inter"/>
              </a:rPr>
              <a:t>WHAT'S NEW HERE</a:t>
            </a:r>
          </a:p>
        </p:txBody>
      </p:sp>
      <p:sp>
        <p:nvSpPr>
          <p:cNvPr id="12" name="TextBox 11"/>
          <p:cNvSpPr txBox="1"/>
          <p:nvPr/>
        </p:nvSpPr>
        <p:spPr>
          <a:xfrm>
            <a:off x="8595360" y="4823460"/>
            <a:ext cx="2926080" cy="1097280"/>
          </a:xfrm>
          <a:prstGeom prst="rect">
            <a:avLst/>
          </a:prstGeom>
          <a:noFill/>
        </p:spPr>
        <p:txBody>
          <a:bodyPr wrap="square" lIns="0" rIns="0" tIns="0" bIns="0" anchor="t">
            <a:spAutoFit/>
          </a:bodyPr>
          <a:lstStyle/>
          <a:p>
            <a:pPr algn="l">
              <a:lnSpc>
                <a:spcPct val="120000"/>
              </a:lnSpc>
              <a:spcAft>
                <a:spcPts val="359"/>
              </a:spcAft>
            </a:pPr>
            <a:r>
              <a:rPr sz="1019" b="0">
                <a:solidFill>
                  <a:srgbClr val="292420"/>
                </a:solidFill>
                <a:latin typeface="Inter"/>
              </a:rPr>
              <a:t>Semantic supplier search is a crowded field, and the first face is no breakthrough. Disclosure to a neutral AI that reports fit without revealing either side's position is where this departs.</a:t>
            </a:r>
          </a:p>
          <a:p>
            <a:pPr algn="l">
              <a:lnSpc>
                <a:spcPct val="125000"/>
              </a:lnSpc>
            </a:pPr>
            <a:r>
              <a:rPr sz="840" b="0">
                <a:solidFill>
                  <a:srgbClr val="645C52"/>
                </a:solidFill>
                <a:latin typeface="Inter"/>
              </a:rPr>
              <a:t>Built, under test</a:t>
            </a:r>
          </a:p>
        </p:txBody>
      </p:sp>
      <p:sp>
        <p:nvSpPr>
          <p:cNvPr id="13" name="Rectangle 12"/>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5" name="Rounded Rectangle 14"/>
          <p:cNvSpPr/>
          <p:nvPr/>
        </p:nvSpPr>
        <p:spPr>
          <a:xfrm>
            <a:off x="2191512" y="6248400"/>
            <a:ext cx="986028"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Matching</a:t>
            </a:r>
          </a:p>
        </p:txBody>
      </p:sp>
      <p:sp>
        <p:nvSpPr>
          <p:cNvPr id="16" name="Rounded Rectangle 15"/>
          <p:cNvSpPr/>
          <p:nvPr/>
        </p:nvSpPr>
        <p:spPr>
          <a:xfrm>
            <a:off x="3253740" y="6248400"/>
            <a:ext cx="184556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Trusted Intermediary</a:t>
            </a:r>
          </a:p>
        </p:txBody>
      </p:sp>
      <p:sp>
        <p:nvSpPr>
          <p:cNvPr id="17" name="TextBox 16"/>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   ·   A FACET OF OPACITY</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07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Decision-Process Opacity</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The counterparty you can see fronts a coalition you cannot.</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The plant manager said yes in the meeting and meant it. The deal then died in a room the platform never saw: a controller with a question nobody answered, a quality lead who heard about it third-hand. Nobody argued against it. Someone simply did not sign.</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The Match Argument</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Trusted Intermediary · Content Match Story</a:t>
            </a:r>
          </a:p>
          <a:p>
            <a:pPr algn="l">
              <a:lnSpc>
                <a:spcPct val="122000"/>
              </a:lnSpc>
            </a:pPr>
            <a:r>
              <a:rPr sz="1439" b="0">
                <a:solidFill>
                  <a:srgbClr val="292420"/>
                </a:solidFill>
                <a:latin typeface="Inter"/>
              </a:rPr>
              <a:t>Veto is cheaper than advocacy: a sceptic stalls by withholding assent, while a champion spends credibility to advance, and hidden influencers judge on second-hand, distorted information. The remedy is not to map the coalition. It is to route disclosure through a </a:t>
            </a:r>
            <a:r>
              <a:rPr sz="1439" b="1">
                <a:solidFill>
                  <a:srgbClr val="1C1917"/>
                </a:solidFill>
                <a:latin typeface="Inter"/>
              </a:rPr>
              <a:t>trusted intermediary</a:t>
            </a:r>
            <a:r>
              <a:rPr sz="1439" b="0">
                <a:solidFill>
                  <a:srgbClr val="292420"/>
                </a:solidFill>
                <a:latin typeface="Inter"/>
              </a:rPr>
              <a:t> both organizations accept, and to arm the champion with a </a:t>
            </a:r>
            <a:r>
              <a:rPr sz="1439" b="1">
                <a:solidFill>
                  <a:srgbClr val="1C1917"/>
                </a:solidFill>
                <a:latin typeface="Inter"/>
              </a:rPr>
              <a:t>Content Match Story</a:t>
            </a:r>
            <a:r>
              <a:rPr sz="1439" b="0">
                <a:solidFill>
                  <a:srgbClr val="292420"/>
                </a:solidFill>
                <a:latin typeface="Inter"/>
              </a:rPr>
              <a:t>: an evidence-weighted, sceptic-addressed document built to be forwarded, so the controller and every potential veto-holder read the case first-hand. The more portable it is, the less the deal is left to chance.</a:t>
            </a:r>
          </a:p>
        </p:txBody>
      </p:sp>
      <p:sp>
        <p:nvSpPr>
          <p:cNvPr id="8" name="Rounded Rectangle 7"/>
          <p:cNvSpPr/>
          <p:nvPr/>
        </p:nvSpPr>
        <p:spPr>
          <a:xfrm>
            <a:off x="8382000" y="1767840"/>
            <a:ext cx="3352800" cy="256794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26314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The salesperson's relationship map</a:t>
            </a:r>
          </a:p>
          <a:p>
            <a:pPr algn="l">
              <a:lnSpc>
                <a:spcPct val="120000"/>
              </a:lnSpc>
              <a:spcAft>
                <a:spcPts val="719"/>
              </a:spcAft>
            </a:pPr>
            <a:r>
              <a:rPr sz="1140" b="0">
                <a:solidFill>
                  <a:srgbClr val="4F4840"/>
                </a:solidFill>
                <a:latin typeface="Inter"/>
              </a:rPr>
              <a:t>until the org chart changes</a:t>
            </a:r>
          </a:p>
          <a:p>
            <a:pPr algn="l">
              <a:lnSpc>
                <a:spcPct val="115000"/>
              </a:lnSpc>
              <a:spcAft>
                <a:spcPts val="60"/>
              </a:spcAft>
            </a:pPr>
            <a:r>
              <a:rPr sz="1260" b="1">
                <a:solidFill>
                  <a:srgbClr val="1C1917"/>
                </a:solidFill>
                <a:latin typeface="Inter"/>
              </a:rPr>
              <a:t>An executive sponsor</a:t>
            </a:r>
          </a:p>
          <a:p>
            <a:pPr algn="l">
              <a:lnSpc>
                <a:spcPct val="120000"/>
              </a:lnSpc>
              <a:spcAft>
                <a:spcPts val="719"/>
              </a:spcAft>
            </a:pPr>
            <a:r>
              <a:rPr sz="1140" b="0">
                <a:solidFill>
                  <a:srgbClr val="4F4840"/>
                </a:solidFill>
                <a:latin typeface="Inter"/>
              </a:rPr>
              <a:t>until the sponsor moves on</a:t>
            </a:r>
          </a:p>
          <a:p>
            <a:pPr algn="l">
              <a:lnSpc>
                <a:spcPct val="115000"/>
              </a:lnSpc>
              <a:spcAft>
                <a:spcPts val="60"/>
              </a:spcAft>
            </a:pPr>
            <a:r>
              <a:rPr sz="1260" b="1">
                <a:solidFill>
                  <a:srgbClr val="1C1917"/>
                </a:solidFill>
                <a:latin typeface="Inter"/>
              </a:rPr>
              <a:t>Site visits and references</a:t>
            </a:r>
          </a:p>
          <a:p>
            <a:pPr algn="l">
              <a:lnSpc>
                <a:spcPct val="120000"/>
              </a:lnSpc>
              <a:spcAft>
                <a:spcPts val="719"/>
              </a:spcAft>
            </a:pPr>
            <a:r>
              <a:rPr sz="1140" b="0">
                <a:solidFill>
                  <a:srgbClr val="4F4840"/>
                </a:solidFill>
                <a:latin typeface="Inter"/>
              </a:rPr>
              <a:t>until the person who matters never attends</a:t>
            </a:r>
          </a:p>
        </p:txBody>
      </p:sp>
      <p:sp>
        <p:nvSpPr>
          <p:cNvPr id="10" name="Rounded Rectangle 9"/>
          <p:cNvSpPr/>
          <p:nvPr/>
        </p:nvSpPr>
        <p:spPr>
          <a:xfrm>
            <a:off x="8382000" y="4472940"/>
            <a:ext cx="3352800" cy="1150620"/>
          </a:xfrm>
          <a:prstGeom prst="roundRect">
            <a:avLst>
              <a:gd name="adj" fmla="val 6000"/>
            </a:avLst>
          </a:prstGeom>
          <a:noFill/>
          <a:ln w="7620">
            <a:solidFill>
              <a:srgbClr val="B9AFD3"/>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534400" y="4373880"/>
            <a:ext cx="1493520" cy="198120"/>
          </a:xfrm>
          <a:prstGeom prst="rect">
            <a:avLst/>
          </a:prstGeom>
          <a:solidFill>
            <a:srgbClr val="FAF8F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5B3FA6"/>
                </a:solidFill>
                <a:latin typeface="Inter"/>
              </a:rPr>
              <a:t>WHAT'S NEW HERE</a:t>
            </a:r>
          </a:p>
        </p:txBody>
      </p:sp>
      <p:sp>
        <p:nvSpPr>
          <p:cNvPr id="12" name="TextBox 11"/>
          <p:cNvSpPr txBox="1"/>
          <p:nvPr/>
        </p:nvSpPr>
        <p:spPr>
          <a:xfrm>
            <a:off x="8595360" y="4640580"/>
            <a:ext cx="2926080" cy="922020"/>
          </a:xfrm>
          <a:prstGeom prst="rect">
            <a:avLst/>
          </a:prstGeom>
          <a:noFill/>
        </p:spPr>
        <p:txBody>
          <a:bodyPr wrap="square" lIns="0" rIns="0" tIns="0" bIns="0" anchor="t">
            <a:spAutoFit/>
          </a:bodyPr>
          <a:lstStyle/>
          <a:p>
            <a:pPr algn="l">
              <a:lnSpc>
                <a:spcPct val="120000"/>
              </a:lnSpc>
              <a:spcAft>
                <a:spcPts val="359"/>
              </a:spcAft>
            </a:pPr>
            <a:r>
              <a:rPr sz="1019" b="0">
                <a:solidFill>
                  <a:srgbClr val="292420"/>
                </a:solidFill>
                <a:latin typeface="Inter"/>
              </a:rPr>
              <a:t>Quote tools and search engines serve one side. A narrative written for both parties at once, released only on mutual consent, has no documented equivalent.</a:t>
            </a:r>
          </a:p>
          <a:p>
            <a:pPr algn="l">
              <a:lnSpc>
                <a:spcPct val="125000"/>
              </a:lnSpc>
            </a:pPr>
            <a:r>
              <a:rPr sz="840" b="0">
                <a:solidFill>
                  <a:srgbClr val="645C52"/>
                </a:solidFill>
                <a:latin typeface="Inter"/>
              </a:rPr>
              <a:t>Built, under test</a:t>
            </a:r>
          </a:p>
        </p:txBody>
      </p:sp>
      <p:sp>
        <p:nvSpPr>
          <p:cNvPr id="13" name="Rectangle 12"/>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5" name="Rounded Rectangle 14"/>
          <p:cNvSpPr/>
          <p:nvPr/>
        </p:nvSpPr>
        <p:spPr>
          <a:xfrm>
            <a:off x="2191512" y="6248400"/>
            <a:ext cx="184556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Trusted Intermediary</a:t>
            </a:r>
          </a:p>
        </p:txBody>
      </p:sp>
      <p:sp>
        <p:nvSpPr>
          <p:cNvPr id="16" name="TextBox 15"/>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08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Geographic Distance</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How far apart counterparties are, in space or in systems.</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couple in northern Ontario is separating. Custody, a lawyer in town can handle. The family's mineral claims and the outfitting business cannot be divided by anyone within six hundred kilometres. The specialist is in Toronto, with idle hours, a day's drive away and outside every local referral network.</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Six Hundred Kilometres from a Family Lawyer</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Matching · AI Input Translation</a:t>
            </a:r>
          </a:p>
          <a:p>
            <a:pPr algn="l">
              <a:lnSpc>
                <a:spcPct val="122000"/>
              </a:lnSpc>
            </a:pPr>
            <a:r>
              <a:rPr sz="1439" b="0">
                <a:solidFill>
                  <a:srgbClr val="292420"/>
                </a:solidFill>
                <a:latin typeface="Inter"/>
              </a:rPr>
              <a:t>Distance survives digital delivery because it travels with language, custom and jurisdiction. </a:t>
            </a:r>
            <a:r>
              <a:rPr sz="1439" b="1">
                <a:solidFill>
                  <a:srgbClr val="1C1917"/>
                </a:solidFill>
                <a:latin typeface="Inter"/>
              </a:rPr>
              <a:t>Semantic matching</a:t>
            </a:r>
            <a:r>
              <a:rPr sz="1439" b="0">
                <a:solidFill>
                  <a:srgbClr val="292420"/>
                </a:solidFill>
                <a:latin typeface="Inter"/>
              </a:rPr>
              <a:t>, on meaning rather than membership, finds the one specialist who has done this before, whatever network they sit in, and weighs logistics where delivery is physical. </a:t>
            </a:r>
            <a:r>
              <a:rPr sz="1439" b="1">
                <a:solidFill>
                  <a:srgbClr val="1C1917"/>
                </a:solidFill>
                <a:latin typeface="Inter"/>
              </a:rPr>
              <a:t>Input translation</a:t>
            </a:r>
            <a:r>
              <a:rPr sz="1439" b="0">
                <a:solidFill>
                  <a:srgbClr val="292420"/>
                </a:solidFill>
                <a:latin typeface="Inter"/>
              </a:rPr>
              <a:t> removes the second barrier: a voice note, a photo or a document in any language becomes structured market data, so a participant need not speak the platform's language or fill its forms to be found.</a:t>
            </a:r>
          </a:p>
        </p:txBody>
      </p:sp>
      <p:sp>
        <p:nvSpPr>
          <p:cNvPr id="8" name="Rounded Rectangle 7"/>
          <p:cNvSpPr/>
          <p:nvPr/>
        </p:nvSpPr>
        <p:spPr>
          <a:xfrm>
            <a:off x="8382000" y="1767840"/>
            <a:ext cx="3352800" cy="236220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05740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Clusters, bazaars and trade fairs</a:t>
            </a:r>
          </a:p>
          <a:p>
            <a:pPr algn="l">
              <a:lnSpc>
                <a:spcPct val="120000"/>
              </a:lnSpc>
              <a:spcAft>
                <a:spcPts val="719"/>
              </a:spcAft>
            </a:pPr>
            <a:r>
              <a:rPr sz="1140" b="0">
                <a:solidFill>
                  <a:srgbClr val="4F4840"/>
                </a:solidFill>
                <a:latin typeface="Inter"/>
              </a:rPr>
              <a:t>until the participants cannot travel</a:t>
            </a:r>
          </a:p>
          <a:p>
            <a:pPr algn="l">
              <a:lnSpc>
                <a:spcPct val="115000"/>
              </a:lnSpc>
              <a:spcAft>
                <a:spcPts val="60"/>
              </a:spcAft>
            </a:pPr>
            <a:r>
              <a:rPr sz="1260" b="1">
                <a:solidFill>
                  <a:srgbClr val="1C1917"/>
                </a:solidFill>
                <a:latin typeface="Inter"/>
              </a:rPr>
              <a:t>Transport infrastructure</a:t>
            </a:r>
          </a:p>
          <a:p>
            <a:pPr algn="l">
              <a:lnSpc>
                <a:spcPct val="120000"/>
              </a:lnSpc>
              <a:spcAft>
                <a:spcPts val="719"/>
              </a:spcAft>
            </a:pPr>
            <a:r>
              <a:rPr sz="1140" b="0">
                <a:solidFill>
                  <a:srgbClr val="4F4840"/>
                </a:solidFill>
                <a:latin typeface="Inter"/>
              </a:rPr>
              <a:t>until the thing traded is a person's time</a:t>
            </a:r>
          </a:p>
          <a:p>
            <a:pPr algn="l">
              <a:lnSpc>
                <a:spcPct val="115000"/>
              </a:lnSpc>
              <a:spcAft>
                <a:spcPts val="60"/>
              </a:spcAft>
            </a:pPr>
            <a:r>
              <a:rPr sz="1260" b="1">
                <a:solidFill>
                  <a:srgbClr val="1C1917"/>
                </a:solidFill>
                <a:latin typeface="Inter"/>
              </a:rPr>
              <a:t>Regional broker networks</a:t>
            </a:r>
          </a:p>
          <a:p>
            <a:pPr algn="l">
              <a:lnSpc>
                <a:spcPct val="120000"/>
              </a:lnSpc>
              <a:spcAft>
                <a:spcPts val="719"/>
              </a:spcAft>
            </a:pPr>
            <a:r>
              <a:rPr sz="1140" b="0">
                <a:solidFill>
                  <a:srgbClr val="4F4840"/>
                </a:solidFill>
                <a:latin typeface="Inter"/>
              </a:rPr>
              <a:t>until the need crosses the region</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LOWERS IT IN THE MATRIX</a:t>
            </a:r>
          </a:p>
        </p:txBody>
      </p:sp>
      <p:sp>
        <p:nvSpPr>
          <p:cNvPr id="12" name="Rounded Rectangle 11"/>
          <p:cNvSpPr/>
          <p:nvPr/>
        </p:nvSpPr>
        <p:spPr>
          <a:xfrm>
            <a:off x="2191512" y="6248400"/>
            <a:ext cx="986028"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Matching</a:t>
            </a:r>
          </a:p>
        </p:txBody>
      </p:sp>
      <p:sp>
        <p:nvSpPr>
          <p:cNvPr id="13" name="Rounded Rectangle 12"/>
          <p:cNvSpPr/>
          <p:nvPr/>
        </p:nvSpPr>
        <p:spPr>
          <a:xfrm>
            <a:off x="3253740" y="6248400"/>
            <a:ext cx="1630680"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Input Translation</a:t>
            </a:r>
          </a:p>
        </p:txBody>
      </p:sp>
      <p:sp>
        <p:nvSpPr>
          <p:cNvPr id="14" name="Rounded Rectangle 13"/>
          <p:cNvSpPr/>
          <p:nvPr/>
        </p:nvSpPr>
        <p:spPr>
          <a:xfrm>
            <a:off x="4960620" y="6248400"/>
            <a:ext cx="184556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Trusted Intermediary</a:t>
            </a:r>
          </a:p>
        </p:txBody>
      </p:sp>
      <p:sp>
        <p:nvSpPr>
          <p:cNvPr id="15" name="Rounded Rectangle 14"/>
          <p:cNvSpPr/>
          <p:nvPr/>
        </p:nvSpPr>
        <p:spPr>
          <a:xfrm>
            <a:off x="6882384" y="6248400"/>
            <a:ext cx="1773936"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AI-Enabled Aggregation</a:t>
            </a:r>
          </a:p>
        </p:txBody>
      </p:sp>
      <p:sp>
        <p:nvSpPr>
          <p:cNvPr id="16" name="TextBox 15"/>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09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Temporal Distance</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The gap between when one side is ready and the other is available.</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Two five-axis machining centres sit idle sixteen hours a day. Sixty kilometres away a robotics integrator needs exactly that capacity, but needs it this week, and the shop's window opens next week. Neither side says so aloud, and idle hours cannot be stored.</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The Idle Shift</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Memory · AI Matching</a:t>
            </a:r>
          </a:p>
          <a:p>
            <a:pPr algn="l">
              <a:lnSpc>
                <a:spcPct val="122000"/>
              </a:lnSpc>
            </a:pPr>
            <a:r>
              <a:rPr sz="1439" b="0">
                <a:solidFill>
                  <a:srgbClr val="292420"/>
                </a:solidFill>
                <a:latin typeface="Inter"/>
              </a:rPr>
              <a:t>Capacity for a service is consumed at delivery and cannot be stockpiled, so the only bridge across time is a market that remembers. </a:t>
            </a:r>
            <a:r>
              <a:rPr sz="1439" b="1">
                <a:solidFill>
                  <a:srgbClr val="1C1917"/>
                </a:solidFill>
                <a:latin typeface="Inter"/>
              </a:rPr>
              <a:t>Memory</a:t>
            </a:r>
            <a:r>
              <a:rPr sz="1439" b="0">
                <a:solidFill>
                  <a:srgbClr val="292420"/>
                </a:solidFill>
                <a:latin typeface="Inter"/>
              </a:rPr>
              <a:t> holds intent: the integrator's requirement stays live after the first search fails, and the platform reconnects the two the moment the shop's window opens, without either having to search again. </a:t>
            </a:r>
            <a:r>
              <a:rPr sz="1439" b="1">
                <a:solidFill>
                  <a:srgbClr val="1C1917"/>
                </a:solidFill>
                <a:latin typeface="Inter"/>
              </a:rPr>
              <a:t>Semantic matching</a:t>
            </a:r>
            <a:r>
              <a:rPr sz="1439" b="0">
                <a:solidFill>
                  <a:srgbClr val="292420"/>
                </a:solidFill>
                <a:latin typeface="Inter"/>
              </a:rPr>
              <a:t> keeps the search running at all hours through agents that represent each side, so a deal progresses while its principals are asleep or on the floor.</a:t>
            </a:r>
          </a:p>
        </p:txBody>
      </p:sp>
      <p:sp>
        <p:nvSpPr>
          <p:cNvPr id="8" name="Rounded Rectangle 7"/>
          <p:cNvSpPr/>
          <p:nvPr/>
        </p:nvSpPr>
        <p:spPr>
          <a:xfrm>
            <a:off x="8382000" y="1767840"/>
            <a:ext cx="3352800" cy="27508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4460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Storage and inventory</a:t>
            </a:r>
          </a:p>
          <a:p>
            <a:pPr algn="l">
              <a:lnSpc>
                <a:spcPct val="120000"/>
              </a:lnSpc>
              <a:spcAft>
                <a:spcPts val="719"/>
              </a:spcAft>
            </a:pPr>
            <a:r>
              <a:rPr sz="1140" b="0">
                <a:solidFill>
                  <a:srgbClr val="4F4840"/>
                </a:solidFill>
                <a:latin typeface="Inter"/>
              </a:rPr>
              <a:t>until the good is a service that cannot be stockpiled</a:t>
            </a:r>
          </a:p>
          <a:p>
            <a:pPr algn="l">
              <a:lnSpc>
                <a:spcPct val="115000"/>
              </a:lnSpc>
              <a:spcAft>
                <a:spcPts val="60"/>
              </a:spcAft>
            </a:pPr>
            <a:r>
              <a:rPr sz="1260" b="1">
                <a:solidFill>
                  <a:srgbClr val="1C1917"/>
                </a:solidFill>
                <a:latin typeface="Inter"/>
              </a:rPr>
              <a:t>Forward contracts and futures</a:t>
            </a:r>
          </a:p>
          <a:p>
            <a:pPr algn="l">
              <a:lnSpc>
                <a:spcPct val="120000"/>
              </a:lnSpc>
              <a:spcAft>
                <a:spcPts val="719"/>
              </a:spcAft>
            </a:pPr>
            <a:r>
              <a:rPr sz="1140" b="0">
                <a:solidFill>
                  <a:srgbClr val="4F4840"/>
                </a:solidFill>
                <a:latin typeface="Inter"/>
              </a:rPr>
              <a:t>until nobody will write one for a one-off job</a:t>
            </a:r>
          </a:p>
          <a:p>
            <a:pPr algn="l">
              <a:lnSpc>
                <a:spcPct val="115000"/>
              </a:lnSpc>
              <a:spcAft>
                <a:spcPts val="60"/>
              </a:spcAft>
            </a:pPr>
            <a:r>
              <a:rPr sz="1260" b="1">
                <a:solidFill>
                  <a:srgbClr val="1C1917"/>
                </a:solidFill>
                <a:latin typeface="Inter"/>
              </a:rPr>
              <a:t>Market makers holding stock</a:t>
            </a:r>
          </a:p>
          <a:p>
            <a:pPr algn="l">
              <a:lnSpc>
                <a:spcPct val="120000"/>
              </a:lnSpc>
              <a:spcAft>
                <a:spcPts val="719"/>
              </a:spcAft>
            </a:pPr>
            <a:r>
              <a:rPr sz="1140" b="0">
                <a:solidFill>
                  <a:srgbClr val="4F4840"/>
                </a:solidFill>
                <a:latin typeface="Inter"/>
              </a:rPr>
              <a:t>until no maker will carry a unique item</a:t>
            </a:r>
          </a:p>
        </p:txBody>
      </p:sp>
      <p:sp>
        <p:nvSpPr>
          <p:cNvPr id="10" name="Rounded Rectangle 9"/>
          <p:cNvSpPr/>
          <p:nvPr/>
        </p:nvSpPr>
        <p:spPr>
          <a:xfrm>
            <a:off x="8382000" y="4655820"/>
            <a:ext cx="3352800" cy="1325880"/>
          </a:xfrm>
          <a:prstGeom prst="roundRect">
            <a:avLst>
              <a:gd name="adj" fmla="val 6000"/>
            </a:avLst>
          </a:prstGeom>
          <a:noFill/>
          <a:ln w="7620">
            <a:solidFill>
              <a:srgbClr val="B9AFD3"/>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534400" y="4556760"/>
            <a:ext cx="1493520" cy="198120"/>
          </a:xfrm>
          <a:prstGeom prst="rect">
            <a:avLst/>
          </a:prstGeom>
          <a:solidFill>
            <a:srgbClr val="FAF8F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5B3FA6"/>
                </a:solidFill>
                <a:latin typeface="Inter"/>
              </a:rPr>
              <a:t>WHAT'S NEW HERE</a:t>
            </a:r>
          </a:p>
        </p:txBody>
      </p:sp>
      <p:sp>
        <p:nvSpPr>
          <p:cNvPr id="12" name="TextBox 11"/>
          <p:cNvSpPr txBox="1"/>
          <p:nvPr/>
        </p:nvSpPr>
        <p:spPr>
          <a:xfrm>
            <a:off x="8595360" y="4823460"/>
            <a:ext cx="2926080" cy="1097280"/>
          </a:xfrm>
          <a:prstGeom prst="rect">
            <a:avLst/>
          </a:prstGeom>
          <a:noFill/>
        </p:spPr>
        <p:txBody>
          <a:bodyPr wrap="square" lIns="0" rIns="0" tIns="0" bIns="0" anchor="t">
            <a:spAutoFit/>
          </a:bodyPr>
          <a:lstStyle/>
          <a:p>
            <a:pPr algn="l">
              <a:lnSpc>
                <a:spcPct val="120000"/>
              </a:lnSpc>
              <a:spcAft>
                <a:spcPts val="359"/>
              </a:spcAft>
            </a:pPr>
            <a:r>
              <a:rPr sz="1019" b="0">
                <a:solidFill>
                  <a:srgbClr val="292420"/>
                </a:solidFill>
                <a:latin typeface="Inter"/>
              </a:rPr>
              <a:t>CRM tools track stages; none revives a stalled deal when the market changes. A memory that re-engages both parties once a new carrier or window removes the old blocker is planned.</a:t>
            </a:r>
          </a:p>
          <a:p>
            <a:pPr algn="l">
              <a:lnSpc>
                <a:spcPct val="125000"/>
              </a:lnSpc>
            </a:pPr>
            <a:r>
              <a:rPr sz="840" b="0">
                <a:solidFill>
                  <a:srgbClr val="645C52"/>
                </a:solidFill>
                <a:latin typeface="Inter"/>
              </a:rPr>
              <a:t>Planned</a:t>
            </a:r>
          </a:p>
        </p:txBody>
      </p:sp>
      <p:sp>
        <p:nvSpPr>
          <p:cNvPr id="13" name="Rectangle 12"/>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5" name="Rounded Rectangle 14"/>
          <p:cNvSpPr/>
          <p:nvPr/>
        </p:nvSpPr>
        <p:spPr>
          <a:xfrm>
            <a:off x="2191512" y="6248400"/>
            <a:ext cx="842772"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Memory</a:t>
            </a:r>
          </a:p>
        </p:txBody>
      </p:sp>
      <p:sp>
        <p:nvSpPr>
          <p:cNvPr id="16" name="TextBox 15"/>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10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Offering Complexity</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How many distinct details matter for each offering.</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production supervisor at a machining shop spent eight years in cybersecurity before this career. He has hardened his own plant's control network and has expertise to spare. A hydraulic-cylinder maker three hundred kilometres away needs exactly that mix, and no job category describes it.</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The Welder Who Wrote Firewalls</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Matching</a:t>
            </a:r>
          </a:p>
          <a:p>
            <a:pPr algn="l">
              <a:lnSpc>
                <a:spcPct val="122000"/>
              </a:lnSpc>
            </a:pPr>
            <a:r>
              <a:rPr sz="1439" b="0">
                <a:solidFill>
                  <a:srgbClr val="292420"/>
                </a:solidFill>
                <a:latin typeface="Inter"/>
              </a:rPr>
              <a:t>For centuries the only way to pool liquidity was to standardize, which strips out the nuance a specific buyer is paying for. </a:t>
            </a:r>
            <a:r>
              <a:rPr sz="1439" b="1">
                <a:solidFill>
                  <a:srgbClr val="1C1917"/>
                </a:solidFill>
                <a:latin typeface="Inter"/>
              </a:rPr>
              <a:t>Semantic matching</a:t>
            </a:r>
            <a:r>
              <a:rPr sz="1439" b="0">
                <a:solidFill>
                  <a:srgbClr val="292420"/>
                </a:solidFill>
                <a:latin typeface="Inter"/>
              </a:rPr>
              <a:t> dissolves the trade-off. Buyer intent, stated in plain language, is embedded and matched against the full heterogeneous description of each offering, so uniqueness becomes a matching advantage rather than a market-fragmenting defect. Where a buyer cannot yet articulate the need, the engine elicits it in conversation instead of through a thirty-field form.</a:t>
            </a:r>
          </a:p>
        </p:txBody>
      </p:sp>
      <p:sp>
        <p:nvSpPr>
          <p:cNvPr id="8" name="Rounded Rectangle 7"/>
          <p:cNvSpPr/>
          <p:nvPr/>
        </p:nvSpPr>
        <p:spPr>
          <a:xfrm>
            <a:off x="8382000" y="1767840"/>
            <a:ext cx="3352800" cy="25603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2555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Standard grades and categories</a:t>
            </a:r>
          </a:p>
          <a:p>
            <a:pPr algn="l">
              <a:lnSpc>
                <a:spcPct val="120000"/>
              </a:lnSpc>
              <a:spcAft>
                <a:spcPts val="719"/>
              </a:spcAft>
            </a:pPr>
            <a:r>
              <a:rPr sz="1140" b="0">
                <a:solidFill>
                  <a:srgbClr val="4F4840"/>
                </a:solidFill>
                <a:latin typeface="Inter"/>
              </a:rPr>
              <a:t>until the stripped-out detail was the point</a:t>
            </a:r>
          </a:p>
          <a:p>
            <a:pPr algn="l">
              <a:lnSpc>
                <a:spcPct val="115000"/>
              </a:lnSpc>
              <a:spcAft>
                <a:spcPts val="60"/>
              </a:spcAft>
            </a:pPr>
            <a:r>
              <a:rPr sz="1260" b="1">
                <a:solidFill>
                  <a:srgbClr val="1C1917"/>
                </a:solidFill>
                <a:latin typeface="Inter"/>
              </a:rPr>
              <a:t>Broker who interprets</a:t>
            </a:r>
          </a:p>
          <a:p>
            <a:pPr algn="l">
              <a:lnSpc>
                <a:spcPct val="120000"/>
              </a:lnSpc>
              <a:spcAft>
                <a:spcPts val="719"/>
              </a:spcAft>
            </a:pPr>
            <a:r>
              <a:rPr sz="1140" b="0">
                <a:solidFill>
                  <a:srgbClr val="4F4840"/>
                </a:solidFill>
                <a:latin typeface="Inter"/>
              </a:rPr>
              <a:t>until there are more variants than one head can hold</a:t>
            </a:r>
          </a:p>
          <a:p>
            <a:pPr algn="l">
              <a:lnSpc>
                <a:spcPct val="115000"/>
              </a:lnSpc>
              <a:spcAft>
                <a:spcPts val="60"/>
              </a:spcAft>
            </a:pPr>
            <a:r>
              <a:rPr sz="1260" b="1">
                <a:solidFill>
                  <a:srgbClr val="1C1917"/>
                </a:solidFill>
                <a:latin typeface="Inter"/>
              </a:rPr>
              <a:t>Catalogues and spec sheets</a:t>
            </a:r>
          </a:p>
          <a:p>
            <a:pPr algn="l">
              <a:lnSpc>
                <a:spcPct val="120000"/>
              </a:lnSpc>
              <a:spcAft>
                <a:spcPts val="719"/>
              </a:spcAft>
            </a:pPr>
            <a:r>
              <a:rPr sz="1140" b="0">
                <a:solidFill>
                  <a:srgbClr val="4F4840"/>
                </a:solidFill>
                <a:latin typeface="Inter"/>
              </a:rPr>
              <a:t>until nobody reads two hundred pages</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2" name="Rounded Rectangle 11"/>
          <p:cNvSpPr/>
          <p:nvPr/>
        </p:nvSpPr>
        <p:spPr>
          <a:xfrm>
            <a:off x="2191512" y="6248400"/>
            <a:ext cx="986028"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Matching</a:t>
            </a:r>
          </a:p>
        </p:txBody>
      </p:sp>
      <p:sp>
        <p:nvSpPr>
          <p:cNvPr id="13" name="TextBox 12"/>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11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Cold Start</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Buyers wait for sellers, sellers wait for buyers, nobody arrives first.</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founder launches a marketplace for a specialty trade with thirty sellers signed up on promises. The first buyers find thin listings and leave. The sellers, seeing no buyers, stop updating. By month four the platform is a directory of people who have stopped checking it.</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When Your Market Barely Exists</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Synthetic Bootstrapping</a:t>
            </a:r>
          </a:p>
          <a:p>
            <a:pPr algn="l">
              <a:lnSpc>
                <a:spcPct val="122000"/>
              </a:lnSpc>
            </a:pPr>
            <a:r>
              <a:rPr sz="1439" b="0">
                <a:solidFill>
                  <a:srgbClr val="292420"/>
                </a:solidFill>
                <a:latin typeface="Inter"/>
              </a:rPr>
              <a:t>Nobody arrives first, so </a:t>
            </a:r>
            <a:r>
              <a:rPr sz="1439" b="1">
                <a:solidFill>
                  <a:srgbClr val="1C1917"/>
                </a:solidFill>
                <a:latin typeface="Inter"/>
              </a:rPr>
              <a:t>synthetic bootstrapping</a:t>
            </a:r>
            <a:r>
              <a:rPr sz="1439" b="0">
                <a:solidFill>
                  <a:srgbClr val="292420"/>
                </a:solidFill>
                <a:latin typeface="Inter"/>
              </a:rPr>
              <a:t> populates the market before anyone real joins. Its personas, built from public data and domain schemas, do three jobs: stress-test the </a:t>
            </a:r>
            <a:r>
              <a:rPr sz="1439" b="1">
                <a:solidFill>
                  <a:srgbClr val="1C1917"/>
                </a:solidFill>
                <a:latin typeface="Inter"/>
              </a:rPr>
              <a:t>semantic matching</a:t>
            </a:r>
            <a:r>
              <a:rPr sz="1439" b="0">
                <a:solidFill>
                  <a:srgbClr val="292420"/>
                </a:solidFill>
                <a:latin typeface="Inter"/>
              </a:rPr>
              <a:t> engine during development; show sponsors what a working market looks like before capital is committed; and recruit and train the first real users, who meet a live market, not an empty one. Then comes a hard changeover: synthetic personas are retired and never mixed with real participants; the trust signals that follow are earned by real transactions only.</a:t>
            </a:r>
          </a:p>
        </p:txBody>
      </p:sp>
      <p:sp>
        <p:nvSpPr>
          <p:cNvPr id="8" name="Rounded Rectangle 7"/>
          <p:cNvSpPr/>
          <p:nvPr/>
        </p:nvSpPr>
        <p:spPr>
          <a:xfrm>
            <a:off x="8382000" y="1767840"/>
            <a:ext cx="3352800" cy="276606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46126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Subsidize one side</a:t>
            </a:r>
          </a:p>
          <a:p>
            <a:pPr algn="l">
              <a:lnSpc>
                <a:spcPct val="120000"/>
              </a:lnSpc>
              <a:spcAft>
                <a:spcPts val="719"/>
              </a:spcAft>
            </a:pPr>
            <a:r>
              <a:rPr sz="1140" b="0">
                <a:solidFill>
                  <a:srgbClr val="4F4840"/>
                </a:solidFill>
                <a:latin typeface="Inter"/>
              </a:rPr>
              <a:t>until the money runs out before the other side arrives</a:t>
            </a:r>
          </a:p>
          <a:p>
            <a:pPr algn="l">
              <a:lnSpc>
                <a:spcPct val="115000"/>
              </a:lnSpc>
              <a:spcAft>
                <a:spcPts val="60"/>
              </a:spcAft>
            </a:pPr>
            <a:r>
              <a:rPr sz="1260" b="1">
                <a:solidFill>
                  <a:srgbClr val="1C1917"/>
                </a:solidFill>
                <a:latin typeface="Inter"/>
              </a:rPr>
              <a:t>Launch at a trade fair</a:t>
            </a:r>
          </a:p>
          <a:p>
            <a:pPr algn="l">
              <a:lnSpc>
                <a:spcPct val="120000"/>
              </a:lnSpc>
              <a:spcAft>
                <a:spcPts val="719"/>
              </a:spcAft>
            </a:pPr>
            <a:r>
              <a:rPr sz="1140" b="0">
                <a:solidFill>
                  <a:srgbClr val="4F4840"/>
                </a:solidFill>
                <a:latin typeface="Inter"/>
              </a:rPr>
              <a:t>until the fair ends</a:t>
            </a:r>
          </a:p>
          <a:p>
            <a:pPr algn="l">
              <a:lnSpc>
                <a:spcPct val="115000"/>
              </a:lnSpc>
              <a:spcAft>
                <a:spcPts val="60"/>
              </a:spcAft>
            </a:pPr>
            <a:r>
              <a:rPr sz="1260" b="1">
                <a:solidFill>
                  <a:srgbClr val="1C1917"/>
                </a:solidFill>
                <a:latin typeface="Inter"/>
              </a:rPr>
              <a:t>Build on an association's membership</a:t>
            </a:r>
          </a:p>
          <a:p>
            <a:pPr algn="l">
              <a:lnSpc>
                <a:spcPct val="120000"/>
              </a:lnSpc>
              <a:spcAft>
                <a:spcPts val="719"/>
              </a:spcAft>
            </a:pPr>
            <a:r>
              <a:rPr sz="1140" b="0">
                <a:solidFill>
                  <a:srgbClr val="4F4840"/>
                </a:solidFill>
                <a:latin typeface="Inter"/>
              </a:rPr>
              <a:t>until the association has no way to transact</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2" name="Rounded Rectangle 11"/>
          <p:cNvSpPr/>
          <p:nvPr/>
        </p:nvSpPr>
        <p:spPr>
          <a:xfrm>
            <a:off x="2191512" y="6248400"/>
            <a:ext cx="2060448"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Synthetic Bootstrapping</a:t>
            </a:r>
          </a:p>
        </p:txBody>
      </p:sp>
      <p:sp>
        <p:nvSpPr>
          <p:cNvPr id="13" name="Rounded Rectangle 12"/>
          <p:cNvSpPr/>
          <p:nvPr/>
        </p:nvSpPr>
        <p:spPr>
          <a:xfrm>
            <a:off x="4328160" y="6248400"/>
            <a:ext cx="842772"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Memory</a:t>
            </a:r>
          </a:p>
        </p:txBody>
      </p:sp>
      <p:sp>
        <p:nvSpPr>
          <p:cNvPr id="14" name="TextBox 13"/>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12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Cognitive Bandwidth</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The human limit on how much choice a decision can absorb.</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procurement lead at a mid-sized plant needs one specialized coating supplier. The search returns four hundred, each with a datasheet, a certification list and a different way of describing the same process. She shortlists the three she already knows. The best fit was number ninety-one.</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Everything Is Getting Harder to Buy</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Matching · AI Input Translation</a:t>
            </a:r>
          </a:p>
          <a:p>
            <a:pPr algn="l">
              <a:lnSpc>
                <a:spcPct val="122000"/>
              </a:lnSpc>
            </a:pPr>
            <a:r>
              <a:rPr sz="1439" b="0">
                <a:solidFill>
                  <a:srgbClr val="292420"/>
                </a:solidFill>
                <a:latin typeface="Inter"/>
              </a:rPr>
              <a:t>Too much apparent thickness fails a market as surely as too little; a shelf of fifty jams can paralyze the buyer. </a:t>
            </a:r>
            <a:r>
              <a:rPr sz="1439" b="1">
                <a:solidFill>
                  <a:srgbClr val="1C1917"/>
                </a:solidFill>
                <a:latin typeface="Inter"/>
              </a:rPr>
              <a:t>Semantic matching</a:t>
            </a:r>
            <a:r>
              <a:rPr sz="1439" b="0">
                <a:solidFill>
                  <a:srgbClr val="292420"/>
                </a:solidFill>
                <a:latin typeface="Inter"/>
              </a:rPr>
              <a:t> does the curation: it returns a short list with the reasons each candidate fits, and builds the buyer's preference model through conversation rather than a filter form. </a:t>
            </a:r>
            <a:r>
              <a:rPr sz="1439" b="1">
                <a:solidFill>
                  <a:srgbClr val="1C1917"/>
                </a:solidFill>
                <a:latin typeface="Inter"/>
              </a:rPr>
              <a:t>Input translation</a:t>
            </a:r>
            <a:r>
              <a:rPr sz="1439" b="0">
                <a:solidFill>
                  <a:srgbClr val="292420"/>
                </a:solidFill>
                <a:latin typeface="Inter"/>
              </a:rPr>
              <a:t> lightens the other end, so "tell me what you need" or "upload your spec" replaces data entry. </a:t>
            </a:r>
            <a:r>
              <a:rPr sz="1439" b="1">
                <a:solidFill>
                  <a:srgbClr val="1C1917"/>
                </a:solidFill>
                <a:latin typeface="Inter"/>
              </a:rPr>
              <a:t>Memory</a:t>
            </a:r>
            <a:r>
              <a:rPr sz="1439" b="0">
                <a:solidFill>
                  <a:srgbClr val="292420"/>
                </a:solidFill>
                <a:latin typeface="Inter"/>
              </a:rPr>
              <a:t> closes the loop by bringing the market to the buyer when something relevant appears.</a:t>
            </a:r>
          </a:p>
        </p:txBody>
      </p:sp>
      <p:sp>
        <p:nvSpPr>
          <p:cNvPr id="8" name="Rounded Rectangle 7"/>
          <p:cNvSpPr/>
          <p:nvPr/>
        </p:nvSpPr>
        <p:spPr>
          <a:xfrm>
            <a:off x="8382000" y="1767840"/>
            <a:ext cx="3352800" cy="25603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2555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Approved-vendor lists</a:t>
            </a:r>
          </a:p>
          <a:p>
            <a:pPr algn="l">
              <a:lnSpc>
                <a:spcPct val="120000"/>
              </a:lnSpc>
              <a:spcAft>
                <a:spcPts val="719"/>
              </a:spcAft>
            </a:pPr>
            <a:r>
              <a:rPr sz="1140" b="0">
                <a:solidFill>
                  <a:srgbClr val="4F4840"/>
                </a:solidFill>
                <a:latin typeface="Inter"/>
              </a:rPr>
              <a:t>until the list excludes the right supplier</a:t>
            </a:r>
          </a:p>
          <a:p>
            <a:pPr algn="l">
              <a:lnSpc>
                <a:spcPct val="115000"/>
              </a:lnSpc>
              <a:spcAft>
                <a:spcPts val="60"/>
              </a:spcAft>
            </a:pPr>
            <a:r>
              <a:rPr sz="1260" b="1">
                <a:solidFill>
                  <a:srgbClr val="1C1917"/>
                </a:solidFill>
                <a:latin typeface="Inter"/>
              </a:rPr>
              <a:t>Broker who pre-filters</a:t>
            </a:r>
          </a:p>
          <a:p>
            <a:pPr algn="l">
              <a:lnSpc>
                <a:spcPct val="120000"/>
              </a:lnSpc>
              <a:spcAft>
                <a:spcPts val="719"/>
              </a:spcAft>
            </a:pPr>
            <a:r>
              <a:rPr sz="1140" b="0">
                <a:solidFill>
                  <a:srgbClr val="4F4840"/>
                </a:solidFill>
                <a:latin typeface="Inter"/>
              </a:rPr>
              <a:t>until the broker's shortlist is the broker's friends</a:t>
            </a:r>
          </a:p>
          <a:p>
            <a:pPr algn="l">
              <a:lnSpc>
                <a:spcPct val="115000"/>
              </a:lnSpc>
              <a:spcAft>
                <a:spcPts val="60"/>
              </a:spcAft>
            </a:pPr>
            <a:r>
              <a:rPr sz="1260" b="1">
                <a:solidFill>
                  <a:srgbClr val="1C1917"/>
                </a:solidFill>
                <a:latin typeface="Inter"/>
              </a:rPr>
              <a:t>Standard categories</a:t>
            </a:r>
          </a:p>
          <a:p>
            <a:pPr algn="l">
              <a:lnSpc>
                <a:spcPct val="120000"/>
              </a:lnSpc>
              <a:spcAft>
                <a:spcPts val="719"/>
              </a:spcAft>
            </a:pPr>
            <a:r>
              <a:rPr sz="1140" b="0">
                <a:solidFill>
                  <a:srgbClr val="4F4840"/>
                </a:solidFill>
                <a:latin typeface="Inter"/>
              </a:rPr>
              <a:t>until nuance is what was lost</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2" name="Rounded Rectangle 11"/>
          <p:cNvSpPr/>
          <p:nvPr/>
        </p:nvSpPr>
        <p:spPr>
          <a:xfrm>
            <a:off x="2191512" y="6248400"/>
            <a:ext cx="986028"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Matching</a:t>
            </a:r>
          </a:p>
        </p:txBody>
      </p:sp>
      <p:sp>
        <p:nvSpPr>
          <p:cNvPr id="13" name="TextBox 12"/>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13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Fulfillment</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Getting the goods or the service delivered once the match is made.</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 smallholder in the Rift Valley and a hotel chef in Addis Ababa are a hundred and sixty kilometres apart. Between them sit five intermediaries, no cold chain, and a system that wastes a third of everything it touches. The match is easy. The tomatoes are not.</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Tomatoes in the Sun</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AI-Enabled Aggregation · AI Matching</a:t>
            </a:r>
          </a:p>
          <a:p>
            <a:pPr algn="l">
              <a:lnSpc>
                <a:spcPct val="122000"/>
              </a:lnSpc>
            </a:pPr>
            <a:r>
              <a:rPr sz="1439" b="0">
                <a:solidFill>
                  <a:srgbClr val="292420"/>
                </a:solidFill>
                <a:latin typeface="Inter"/>
              </a:rPr>
              <a:t>Fulfilment sets the natural boundary of a market: the economic shipping radius, the cold-chain window, the minimum load a carrier will touch. </a:t>
            </a:r>
            <a:r>
              <a:rPr sz="1439" b="1">
                <a:solidFill>
                  <a:srgbClr val="1C1917"/>
                </a:solidFill>
                <a:latin typeface="Inter"/>
              </a:rPr>
              <a:t>Aggregation</a:t>
            </a:r>
            <a:r>
              <a:rPr sz="1439" b="0">
                <a:solidFill>
                  <a:srgbClr val="292420"/>
                </a:solidFill>
                <a:latin typeface="Inter"/>
              </a:rPr>
              <a:t> moves the boundary by fluidly grouping small producers into a counterparty large enough to fill a truck, hit a minimum order, or justify a refrigerated run, clustered by geography and timing rather than by permanent membership. </a:t>
            </a:r>
            <a:r>
              <a:rPr sz="1439" b="1">
                <a:solidFill>
                  <a:srgbClr val="1C1917"/>
                </a:solidFill>
                <a:latin typeface="Inter"/>
              </a:rPr>
              <a:t>Semantic matching</a:t>
            </a:r>
            <a:r>
              <a:rPr sz="1439" b="0">
                <a:solidFill>
                  <a:srgbClr val="292420"/>
                </a:solidFill>
                <a:latin typeface="Inter"/>
              </a:rPr>
              <a:t> then treats logistics as a matching variable, weighing freight, perishability and customs before proposing a pairing rather than discovering them afterwards.</a:t>
            </a:r>
          </a:p>
        </p:txBody>
      </p:sp>
      <p:sp>
        <p:nvSpPr>
          <p:cNvPr id="8" name="Rounded Rectangle 7"/>
          <p:cNvSpPr/>
          <p:nvPr/>
        </p:nvSpPr>
        <p:spPr>
          <a:xfrm>
            <a:off x="8382000" y="1767840"/>
            <a:ext cx="3352800" cy="296418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65938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Storage and cold-chain infrastructure</a:t>
            </a:r>
          </a:p>
          <a:p>
            <a:pPr algn="l">
              <a:lnSpc>
                <a:spcPct val="120000"/>
              </a:lnSpc>
              <a:spcAft>
                <a:spcPts val="719"/>
              </a:spcAft>
            </a:pPr>
            <a:r>
              <a:rPr sz="1140" b="0">
                <a:solidFill>
                  <a:srgbClr val="4F4840"/>
                </a:solidFill>
                <a:latin typeface="Inter"/>
              </a:rPr>
              <a:t>until no one can fund it for a thin flow</a:t>
            </a:r>
          </a:p>
          <a:p>
            <a:pPr algn="l">
              <a:lnSpc>
                <a:spcPct val="115000"/>
              </a:lnSpc>
              <a:spcAft>
                <a:spcPts val="60"/>
              </a:spcAft>
            </a:pPr>
            <a:r>
              <a:rPr sz="1260" b="1">
                <a:solidFill>
                  <a:srgbClr val="1C1917"/>
                </a:solidFill>
                <a:latin typeface="Inter"/>
              </a:rPr>
              <a:t>Central wholesale markets</a:t>
            </a:r>
          </a:p>
          <a:p>
            <a:pPr algn="l">
              <a:lnSpc>
                <a:spcPct val="120000"/>
              </a:lnSpc>
              <a:spcAft>
                <a:spcPts val="719"/>
              </a:spcAft>
            </a:pPr>
            <a:r>
              <a:rPr sz="1140" b="0">
                <a:solidFill>
                  <a:srgbClr val="4F4840"/>
                </a:solidFill>
                <a:latin typeface="Inter"/>
              </a:rPr>
              <a:t>until the farm is a hundred and sixty kilometres away</a:t>
            </a:r>
          </a:p>
          <a:p>
            <a:pPr algn="l">
              <a:lnSpc>
                <a:spcPct val="115000"/>
              </a:lnSpc>
              <a:spcAft>
                <a:spcPts val="60"/>
              </a:spcAft>
            </a:pPr>
            <a:r>
              <a:rPr sz="1260" b="1">
                <a:solidFill>
                  <a:srgbClr val="1C1917"/>
                </a:solidFill>
                <a:latin typeface="Inter"/>
              </a:rPr>
              <a:t>Freight consolidators</a:t>
            </a:r>
          </a:p>
          <a:p>
            <a:pPr algn="l">
              <a:lnSpc>
                <a:spcPct val="120000"/>
              </a:lnSpc>
              <a:spcAft>
                <a:spcPts val="719"/>
              </a:spcAft>
            </a:pPr>
            <a:r>
              <a:rPr sz="1140" b="0">
                <a:solidFill>
                  <a:srgbClr val="4F4840"/>
                </a:solidFill>
                <a:latin typeface="Inter"/>
              </a:rPr>
              <a:t>until the lot is too small to consolidate</a:t>
            </a:r>
          </a:p>
        </p:txBody>
      </p:sp>
      <p:sp>
        <p:nvSpPr>
          <p:cNvPr id="10" name="Rounded Rectangle 9"/>
          <p:cNvSpPr/>
          <p:nvPr/>
        </p:nvSpPr>
        <p:spPr>
          <a:xfrm>
            <a:off x="8382000" y="4869180"/>
            <a:ext cx="3352800" cy="1325880"/>
          </a:xfrm>
          <a:prstGeom prst="roundRect">
            <a:avLst>
              <a:gd name="adj" fmla="val 6000"/>
            </a:avLst>
          </a:prstGeom>
          <a:noFill/>
          <a:ln w="7620">
            <a:solidFill>
              <a:srgbClr val="B9AFD3"/>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534400" y="4770120"/>
            <a:ext cx="1493520" cy="198120"/>
          </a:xfrm>
          <a:prstGeom prst="rect">
            <a:avLst/>
          </a:prstGeom>
          <a:solidFill>
            <a:srgbClr val="FAF8F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5B3FA6"/>
                </a:solidFill>
                <a:latin typeface="Inter"/>
              </a:rPr>
              <a:t>WHAT'S NEW HERE</a:t>
            </a:r>
          </a:p>
        </p:txBody>
      </p:sp>
      <p:sp>
        <p:nvSpPr>
          <p:cNvPr id="12" name="TextBox 11"/>
          <p:cNvSpPr txBox="1"/>
          <p:nvPr/>
        </p:nvSpPr>
        <p:spPr>
          <a:xfrm>
            <a:off x="8595360" y="5036820"/>
            <a:ext cx="2926080" cy="1097280"/>
          </a:xfrm>
          <a:prstGeom prst="rect">
            <a:avLst/>
          </a:prstGeom>
          <a:noFill/>
        </p:spPr>
        <p:txBody>
          <a:bodyPr wrap="square" lIns="0" rIns="0" tIns="0" bIns="0" anchor="t">
            <a:spAutoFit/>
          </a:bodyPr>
          <a:lstStyle/>
          <a:p>
            <a:pPr algn="l">
              <a:lnSpc>
                <a:spcPct val="120000"/>
              </a:lnSpc>
              <a:spcAft>
                <a:spcPts val="359"/>
              </a:spcAft>
            </a:pPr>
            <a:r>
              <a:rPr sz="1019" b="0">
                <a:solidFill>
                  <a:srgbClr val="292420"/>
                </a:solidFill>
                <a:latin typeface="Inter"/>
              </a:rPr>
              <a:t>The parties leave with a </a:t>
            </a:r>
            <a:r>
              <a:rPr sz="1019" b="1">
                <a:solidFill>
                  <a:srgbClr val="1C1917"/>
                </a:solidFill>
                <a:latin typeface="Inter"/>
              </a:rPr>
              <a:t>Deal Brief</a:t>
            </a:r>
            <a:r>
              <a:rPr sz="1019" b="0">
                <a:solidFill>
                  <a:srgbClr val="292420"/>
                </a:solidFill>
                <a:latin typeface="Inter"/>
              </a:rPr>
              <a:t>: a non-binding summary of everything explored and agreed, written for their own carriers, banks and export agencies. No platform synthesizes one.</a:t>
            </a:r>
          </a:p>
          <a:p>
            <a:pPr algn="l">
              <a:lnSpc>
                <a:spcPct val="125000"/>
              </a:lnSpc>
            </a:pPr>
            <a:r>
              <a:rPr sz="840" b="0">
                <a:solidFill>
                  <a:srgbClr val="645C52"/>
                </a:solidFill>
                <a:latin typeface="Inter"/>
              </a:rPr>
              <a:t>Built, under test</a:t>
            </a:r>
          </a:p>
        </p:txBody>
      </p:sp>
      <p:sp>
        <p:nvSpPr>
          <p:cNvPr id="13" name="Rectangle 12"/>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5" name="Rounded Rectangle 14"/>
          <p:cNvSpPr/>
          <p:nvPr/>
        </p:nvSpPr>
        <p:spPr>
          <a:xfrm>
            <a:off x="2191512" y="6248400"/>
            <a:ext cx="1773936"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AI-Enabled Aggregation</a:t>
            </a:r>
          </a:p>
        </p:txBody>
      </p:sp>
      <p:sp>
        <p:nvSpPr>
          <p:cNvPr id="16" name="TextBox 15"/>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ENDOGENOUS FRICTION</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14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Participant Fragmentation</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Willing traders too small, one by one, to clear the commercial threshold.</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No single Ontario machine shop can bid on a global clean-energy contract. The work needs manufacturing, testing, programme management, trade compliance and export finance, and each of those exists in a firm of twenty people that has never met the others. The prime goes to a conglomerate.</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The Virtual Tier-One</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AI-Enabled Aggregation</a:t>
            </a:r>
          </a:p>
          <a:p>
            <a:pPr algn="l">
              <a:lnSpc>
                <a:spcPct val="122000"/>
              </a:lnSpc>
            </a:pPr>
            <a:r>
              <a:rPr sz="1439" b="0">
                <a:solidFill>
                  <a:srgbClr val="292420"/>
                </a:solidFill>
                <a:latin typeface="Inter"/>
              </a:rPr>
              <a:t>Willingness and ability are present; scale is not, and the gap is where middlemen live. </a:t>
            </a:r>
            <a:r>
              <a:rPr sz="1439" b="1">
                <a:solidFill>
                  <a:srgbClr val="1C1917"/>
                </a:solidFill>
                <a:latin typeface="Inter"/>
              </a:rPr>
              <a:t>Aggregation</a:t>
            </a:r>
            <a:r>
              <a:rPr sz="1439" b="0">
                <a:solidFill>
                  <a:srgbClr val="292420"/>
                </a:solidFill>
                <a:latin typeface="Inter"/>
              </a:rPr>
              <a:t> fabricates the missing scale on demand: it identifies the small participants whose capabilities, geography and timing fit a specific requirement and assembles them into a virtual collective counterparty for that bid, without the permanent overhead of a cooperative. The </a:t>
            </a:r>
            <a:r>
              <a:rPr sz="1439" b="1">
                <a:solidFill>
                  <a:srgbClr val="1C1917"/>
                </a:solidFill>
                <a:latin typeface="Inter"/>
              </a:rPr>
              <a:t>trusted intermediary</a:t>
            </a:r>
            <a:r>
              <a:rPr sz="1439" b="0">
                <a:solidFill>
                  <a:srgbClr val="292420"/>
                </a:solidFill>
                <a:latin typeface="Inter"/>
              </a:rPr>
              <a:t> lets the members negotiate their shares confidentially, so a syndicate can form without anyone revealing their cost base to a future competitor.</a:t>
            </a:r>
          </a:p>
        </p:txBody>
      </p:sp>
      <p:sp>
        <p:nvSpPr>
          <p:cNvPr id="8" name="Rounded Rectangle 7"/>
          <p:cNvSpPr/>
          <p:nvPr/>
        </p:nvSpPr>
        <p:spPr>
          <a:xfrm>
            <a:off x="8382000" y="1767840"/>
            <a:ext cx="3352800" cy="256032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25552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Cooperatives and consortia</a:t>
            </a:r>
          </a:p>
          <a:p>
            <a:pPr algn="l">
              <a:lnSpc>
                <a:spcPct val="120000"/>
              </a:lnSpc>
              <a:spcAft>
                <a:spcPts val="719"/>
              </a:spcAft>
            </a:pPr>
            <a:r>
              <a:rPr sz="1140" b="0">
                <a:solidFill>
                  <a:srgbClr val="4F4840"/>
                </a:solidFill>
                <a:latin typeface="Inter"/>
              </a:rPr>
              <a:t>until the opportunity is gone before the bylaws are drafted</a:t>
            </a:r>
          </a:p>
          <a:p>
            <a:pPr algn="l">
              <a:lnSpc>
                <a:spcPct val="115000"/>
              </a:lnSpc>
              <a:spcAft>
                <a:spcPts val="60"/>
              </a:spcAft>
            </a:pPr>
            <a:r>
              <a:rPr sz="1260" b="1">
                <a:solidFill>
                  <a:srgbClr val="1C1917"/>
                </a:solidFill>
                <a:latin typeface="Inter"/>
              </a:rPr>
              <a:t>A middleman who buys small lots</a:t>
            </a:r>
          </a:p>
          <a:p>
            <a:pPr algn="l">
              <a:lnSpc>
                <a:spcPct val="120000"/>
              </a:lnSpc>
              <a:spcAft>
                <a:spcPts val="719"/>
              </a:spcAft>
            </a:pPr>
            <a:r>
              <a:rPr sz="1140" b="0">
                <a:solidFill>
                  <a:srgbClr val="4F4840"/>
                </a:solidFill>
                <a:latin typeface="Inter"/>
              </a:rPr>
              <a:t>until the middleman keeps the margin</a:t>
            </a:r>
          </a:p>
          <a:p>
            <a:pPr algn="l">
              <a:lnSpc>
                <a:spcPct val="115000"/>
              </a:lnSpc>
              <a:spcAft>
                <a:spcPts val="60"/>
              </a:spcAft>
            </a:pPr>
            <a:r>
              <a:rPr sz="1260" b="1">
                <a:solidFill>
                  <a:srgbClr val="1C1917"/>
                </a:solidFill>
                <a:latin typeface="Inter"/>
              </a:rPr>
              <a:t>Broker piecing orders together</a:t>
            </a:r>
          </a:p>
          <a:p>
            <a:pPr algn="l">
              <a:lnSpc>
                <a:spcPct val="120000"/>
              </a:lnSpc>
              <a:spcAft>
                <a:spcPts val="719"/>
              </a:spcAft>
            </a:pPr>
            <a:r>
              <a:rPr sz="1140" b="0">
                <a:solidFill>
                  <a:srgbClr val="4F4840"/>
                </a:solidFill>
                <a:latin typeface="Inter"/>
              </a:rPr>
              <a:t>until the transaction cost exceeds the order</a:t>
            </a:r>
          </a:p>
        </p:txBody>
      </p:sp>
      <p:sp>
        <p:nvSpPr>
          <p:cNvPr id="10" name="Rounded Rectangle 9"/>
          <p:cNvSpPr/>
          <p:nvPr/>
        </p:nvSpPr>
        <p:spPr>
          <a:xfrm>
            <a:off x="8382000" y="4465320"/>
            <a:ext cx="3352800" cy="1325880"/>
          </a:xfrm>
          <a:prstGeom prst="roundRect">
            <a:avLst>
              <a:gd name="adj" fmla="val 6000"/>
            </a:avLst>
          </a:prstGeom>
          <a:noFill/>
          <a:ln w="7620">
            <a:solidFill>
              <a:srgbClr val="B9AFD3"/>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534400" y="4366260"/>
            <a:ext cx="1493520" cy="198120"/>
          </a:xfrm>
          <a:prstGeom prst="rect">
            <a:avLst/>
          </a:prstGeom>
          <a:solidFill>
            <a:srgbClr val="FAF8F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5B3FA6"/>
                </a:solidFill>
                <a:latin typeface="Inter"/>
              </a:rPr>
              <a:t>WHAT'S NEW HERE</a:t>
            </a:r>
          </a:p>
        </p:txBody>
      </p:sp>
      <p:sp>
        <p:nvSpPr>
          <p:cNvPr id="12" name="TextBox 11"/>
          <p:cNvSpPr txBox="1"/>
          <p:nvPr/>
        </p:nvSpPr>
        <p:spPr>
          <a:xfrm>
            <a:off x="8595360" y="4632960"/>
            <a:ext cx="2926080" cy="1097280"/>
          </a:xfrm>
          <a:prstGeom prst="rect">
            <a:avLst/>
          </a:prstGeom>
          <a:noFill/>
        </p:spPr>
        <p:txBody>
          <a:bodyPr wrap="square" lIns="0" rIns="0" tIns="0" bIns="0" anchor="t">
            <a:spAutoFit/>
          </a:bodyPr>
          <a:lstStyle/>
          <a:p>
            <a:pPr algn="l">
              <a:lnSpc>
                <a:spcPct val="120000"/>
              </a:lnSpc>
              <a:spcAft>
                <a:spcPts val="359"/>
              </a:spcAft>
            </a:pPr>
            <a:r>
              <a:rPr sz="1019" b="0">
                <a:solidFill>
                  <a:srgbClr val="292420"/>
                </a:solidFill>
                <a:latin typeface="Inter"/>
              </a:rPr>
              <a:t>Idle capacity is a familiar plant-level problem. Treating an industry's scattered capacity as one invisible pool, assembled into a bidder on demand, is the new move; aggregation itself is not yet built.</a:t>
            </a:r>
          </a:p>
          <a:p>
            <a:pPr algn="l">
              <a:lnSpc>
                <a:spcPct val="125000"/>
              </a:lnSpc>
            </a:pPr>
            <a:r>
              <a:rPr sz="840" b="0">
                <a:solidFill>
                  <a:srgbClr val="645C52"/>
                </a:solidFill>
                <a:latin typeface="Inter"/>
              </a:rPr>
              <a:t>Planned</a:t>
            </a:r>
          </a:p>
        </p:txBody>
      </p:sp>
      <p:sp>
        <p:nvSpPr>
          <p:cNvPr id="13" name="Rectangle 12"/>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5" name="Rounded Rectangle 14"/>
          <p:cNvSpPr/>
          <p:nvPr/>
        </p:nvSpPr>
        <p:spPr>
          <a:xfrm>
            <a:off x="2191512" y="6248400"/>
            <a:ext cx="1773936"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AI-Enabled Aggregation</a:t>
            </a:r>
          </a:p>
        </p:txBody>
      </p:sp>
      <p:sp>
        <p:nvSpPr>
          <p:cNvPr id="16" name="TextBox 15"/>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8F3"/>
        </a:solidFill>
        <a:effectLst/>
      </p:bgPr>
    </p:bg>
    <p:spTree>
      <p:nvGrpSpPr>
        <p:cNvPr id="1" name=""/>
        <p:cNvGrpSpPr/>
        <p:nvPr/>
      </p:nvGrpSpPr>
      <p:grpSpPr/>
      <p:sp>
        <p:nvSpPr>
          <p:cNvPr id="2" name="Rounded Rectangle 1"/>
          <p:cNvSpPr/>
          <p:nvPr/>
        </p:nvSpPr>
        <p:spPr>
          <a:xfrm>
            <a:off x="457200" y="365760"/>
            <a:ext cx="990600" cy="213360"/>
          </a:xfrm>
          <a:prstGeom prst="roundRect">
            <a:avLst>
              <a:gd name="adj" fmla="val 25000"/>
            </a:avLst>
          </a:prstGeom>
          <a:solidFill>
            <a:srgbClr val="06B6D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1C1917"/>
                </a:solidFill>
                <a:latin typeface="Inter"/>
              </a:rPr>
              <a:t>RESISTANCE</a:t>
            </a:r>
          </a:p>
        </p:txBody>
      </p:sp>
      <p:sp>
        <p:nvSpPr>
          <p:cNvPr id="3" name="TextBox 2"/>
          <p:cNvSpPr txBox="1"/>
          <p:nvPr/>
        </p:nvSpPr>
        <p:spPr>
          <a:xfrm>
            <a:off x="1554480" y="365760"/>
            <a:ext cx="6858000" cy="213360"/>
          </a:xfrm>
          <a:prstGeom prst="rect">
            <a:avLst/>
          </a:prstGeom>
          <a:noFill/>
        </p:spPr>
        <p:txBody>
          <a:bodyPr wrap="square" lIns="0" rIns="0" tIns="0" bIns="0" anchor="ctr">
            <a:spAutoFit/>
          </a:bodyPr>
          <a:lstStyle/>
          <a:p>
            <a:pPr algn="l">
              <a:lnSpc>
                <a:spcPct val="125000"/>
              </a:lnSpc>
            </a:pPr>
            <a:r>
              <a:rPr sz="960" b="0">
                <a:solidFill>
                  <a:srgbClr val="4F4840"/>
                </a:solidFill>
                <a:latin typeface="Inter"/>
              </a:rPr>
              <a:t>EXOGENOUS UNCERTAINTY</a:t>
            </a:r>
          </a:p>
        </p:txBody>
      </p:sp>
      <p:sp>
        <p:nvSpPr>
          <p:cNvPr id="4" name="TextBox 3"/>
          <p:cNvSpPr txBox="1"/>
          <p:nvPr/>
        </p:nvSpPr>
        <p:spPr>
          <a:xfrm>
            <a:off x="10210800" y="365760"/>
            <a:ext cx="1524000" cy="213360"/>
          </a:xfrm>
          <a:prstGeom prst="rect">
            <a:avLst/>
          </a:prstGeom>
          <a:noFill/>
        </p:spPr>
        <p:txBody>
          <a:bodyPr wrap="square" lIns="0" rIns="0" tIns="0" bIns="0" anchor="ctr">
            <a:spAutoFit/>
          </a:bodyPr>
          <a:lstStyle/>
          <a:p>
            <a:pPr algn="r">
              <a:lnSpc>
                <a:spcPct val="125000"/>
              </a:lnSpc>
            </a:pPr>
            <a:r>
              <a:rPr sz="960" b="0">
                <a:solidFill>
                  <a:srgbClr val="645C52"/>
                </a:solidFill>
                <a:latin typeface="Consolas"/>
              </a:rPr>
              <a:t>15 / 15</a:t>
            </a:r>
          </a:p>
        </p:txBody>
      </p:sp>
      <p:sp>
        <p:nvSpPr>
          <p:cNvPr id="5" name="TextBox 4"/>
          <p:cNvSpPr txBox="1"/>
          <p:nvPr/>
        </p:nvSpPr>
        <p:spPr>
          <a:xfrm>
            <a:off x="457200" y="655320"/>
            <a:ext cx="11277600" cy="548640"/>
          </a:xfrm>
          <a:prstGeom prst="rect">
            <a:avLst/>
          </a:prstGeom>
          <a:noFill/>
        </p:spPr>
        <p:txBody>
          <a:bodyPr wrap="square" lIns="0" rIns="0" tIns="0" bIns="0" anchor="t">
            <a:spAutoFit/>
          </a:bodyPr>
          <a:lstStyle/>
          <a:p>
            <a:pPr algn="l">
              <a:lnSpc>
                <a:spcPct val="100000"/>
              </a:lnSpc>
            </a:pPr>
            <a:r>
              <a:rPr sz="3479" b="1">
                <a:solidFill>
                  <a:srgbClr val="1C1917"/>
                </a:solidFill>
                <a:latin typeface="Outfit"/>
              </a:rPr>
              <a:t>Technological Obsolescence</a:t>
            </a:r>
          </a:p>
        </p:txBody>
      </p:sp>
      <p:sp>
        <p:nvSpPr>
          <p:cNvPr id="6" name="TextBox 5"/>
          <p:cNvSpPr txBox="1"/>
          <p:nvPr/>
        </p:nvSpPr>
        <p:spPr>
          <a:xfrm>
            <a:off x="457200" y="1249680"/>
            <a:ext cx="11277600" cy="304800"/>
          </a:xfrm>
          <a:prstGeom prst="rect">
            <a:avLst/>
          </a:prstGeom>
          <a:noFill/>
        </p:spPr>
        <p:txBody>
          <a:bodyPr wrap="square" lIns="0" rIns="0" tIns="0" bIns="0" anchor="t">
            <a:spAutoFit/>
          </a:bodyPr>
          <a:lstStyle/>
          <a:p>
            <a:pPr algn="l">
              <a:lnSpc>
                <a:spcPct val="110000"/>
              </a:lnSpc>
            </a:pPr>
            <a:r>
              <a:rPr sz="1560" b="0">
                <a:solidFill>
                  <a:srgbClr val="4F4840"/>
                </a:solidFill>
                <a:latin typeface="Inter"/>
              </a:rPr>
              <a:t>An asset made obsolete before its cost is recovered.</a:t>
            </a:r>
          </a:p>
        </p:txBody>
      </p:sp>
      <p:sp>
        <p:nvSpPr>
          <p:cNvPr id="7" name="TextBox 6"/>
          <p:cNvSpPr txBox="1"/>
          <p:nvPr/>
        </p:nvSpPr>
        <p:spPr>
          <a:xfrm>
            <a:off x="457200" y="1767840"/>
            <a:ext cx="7620000" cy="4267200"/>
          </a:xfrm>
          <a:prstGeom prst="rect">
            <a:avLst/>
          </a:prstGeom>
          <a:noFill/>
        </p:spPr>
        <p:txBody>
          <a:bodyPr wrap="square" lIns="0" rIns="0" tIns="0" bIns="0" anchor="t">
            <a:spAutoFit/>
          </a:bodyPr>
          <a:lstStyle/>
          <a:p>
            <a:pPr algn="l">
              <a:lnSpc>
                <a:spcPct val="125000"/>
              </a:lnSpc>
              <a:spcAft>
                <a:spcPts val="480"/>
              </a:spcAft>
            </a:pPr>
            <a:r>
              <a:rPr sz="1019" b="1">
                <a:solidFill>
                  <a:srgbClr val="4F4840"/>
                </a:solidFill>
                <a:latin typeface="Inter"/>
              </a:rPr>
              <a:t>WHAT IT LOOKS LIKE</a:t>
            </a:r>
            <a:r>
              <a:rPr sz="900" b="0">
                <a:solidFill>
                  <a:srgbClr val="645C52"/>
                </a:solidFill>
                <a:latin typeface="Inter"/>
              </a:rPr>
              <a:t>     Illustrative scenario</a:t>
            </a:r>
          </a:p>
          <a:p>
            <a:pPr algn="l">
              <a:lnSpc>
                <a:spcPct val="122000"/>
              </a:lnSpc>
              <a:spcAft>
                <a:spcPts val="359"/>
              </a:spcAft>
            </a:pPr>
            <a:r>
              <a:rPr sz="1439" b="0">
                <a:solidFill>
                  <a:srgbClr val="292420"/>
                </a:solidFill>
                <a:latin typeface="Inter"/>
              </a:rPr>
              <a:t>An independent shop quotes a five-axis cell with a seven-year payback. The next generation ships in three. The shop declines, the customer who needed that capability goes offshore, and the machine the region needed is never bought by anyone.</a:t>
            </a:r>
          </a:p>
          <a:p>
            <a:pPr algn="l">
              <a:lnSpc>
                <a:spcPct val="125000"/>
              </a:lnSpc>
              <a:spcAft>
                <a:spcPts val="1560"/>
              </a:spcAft>
            </a:pPr>
            <a:r>
              <a:rPr sz="1140" b="0">
                <a:solidFill>
                  <a:srgbClr val="645C52"/>
                </a:solidFill>
                <a:latin typeface="Inter"/>
              </a:rPr>
              <a:t>Scenario: </a:t>
            </a:r>
            <a:r>
              <a:rPr sz="1140" b="0">
                <a:solidFill>
                  <a:srgbClr val="1D4ED8"/>
                </a:solidFill>
                <a:latin typeface="Inter"/>
              </a:rPr>
              <a:t>A Cosolvent-Powered Marketplace</a:t>
            </a:r>
          </a:p>
          <a:p>
            <a:pPr algn="l">
              <a:lnSpc>
                <a:spcPct val="125000"/>
              </a:lnSpc>
              <a:spcAft>
                <a:spcPts val="480"/>
              </a:spcAft>
            </a:pPr>
            <a:r>
              <a:rPr sz="1019" b="1">
                <a:solidFill>
                  <a:srgbClr val="047857"/>
                </a:solidFill>
                <a:latin typeface="Inter"/>
              </a:rPr>
              <a:t>HOW AN AI INTERVENTION WORKS</a:t>
            </a:r>
            <a:r>
              <a:rPr sz="1140" b="1">
                <a:solidFill>
                  <a:srgbClr val="3B3630"/>
                </a:solidFill>
                <a:latin typeface="Inter"/>
              </a:rPr>
              <a:t>     AI Risk Insulation · AI Memory</a:t>
            </a:r>
          </a:p>
          <a:p>
            <a:pPr algn="l">
              <a:lnSpc>
                <a:spcPct val="122000"/>
              </a:lnSpc>
            </a:pPr>
            <a:r>
              <a:rPr sz="1439" b="0">
                <a:solidFill>
                  <a:srgbClr val="292420"/>
                </a:solidFill>
                <a:latin typeface="Inter"/>
              </a:rPr>
              <a:t>Fast technology cycles stop buyers making relationship-specific investments, which freezes long-horizon procurement. </a:t>
            </a:r>
            <a:r>
              <a:rPr sz="1439" b="1">
                <a:solidFill>
                  <a:srgbClr val="1C1917"/>
                </a:solidFill>
                <a:latin typeface="Inter"/>
              </a:rPr>
              <a:t>Risk insulation</a:t>
            </a:r>
            <a:r>
              <a:rPr sz="1439" b="0">
                <a:solidFill>
                  <a:srgbClr val="292420"/>
                </a:solidFill>
                <a:latin typeface="Inter"/>
              </a:rPr>
              <a:t> writes the obsolescence into the contract: options priced on salvage value and depreciation curves, buy-back or upgrade triggers, and terms that let a buyer commit without betting the whole cycle. </a:t>
            </a:r>
            <a:r>
              <a:rPr sz="1439" b="1">
                <a:solidFill>
                  <a:srgbClr val="1C1917"/>
                </a:solidFill>
                <a:latin typeface="Inter"/>
              </a:rPr>
              <a:t>Memory</a:t>
            </a:r>
            <a:r>
              <a:rPr sz="1439" b="0">
                <a:solidFill>
                  <a:srgbClr val="292420"/>
                </a:solidFill>
                <a:latin typeface="Inter"/>
              </a:rPr>
              <a:t> supplies the curves, tracking how assets of this class have actually depreciated and performed. And where the asset need not be owned at all, the matched market lets a shop buy hours on someone else's machine instead.</a:t>
            </a:r>
          </a:p>
        </p:txBody>
      </p:sp>
      <p:sp>
        <p:nvSpPr>
          <p:cNvPr id="8" name="Rounded Rectangle 7"/>
          <p:cNvSpPr/>
          <p:nvPr/>
        </p:nvSpPr>
        <p:spPr>
          <a:xfrm>
            <a:off x="8382000" y="1767840"/>
            <a:ext cx="3352800" cy="2362200"/>
          </a:xfrm>
          <a:prstGeom prst="roundRect">
            <a:avLst>
              <a:gd name="adj" fmla="val 6000"/>
            </a:avLst>
          </a:prstGeom>
          <a:solidFill>
            <a:srgbClr val="F1EDE4"/>
          </a:solidFill>
          <a:ln w="7620">
            <a:solidFill>
              <a:srgbClr val="D3CB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595360" y="1950720"/>
            <a:ext cx="2926080" cy="2057400"/>
          </a:xfrm>
          <a:prstGeom prst="rect">
            <a:avLst/>
          </a:prstGeom>
          <a:noFill/>
        </p:spPr>
        <p:txBody>
          <a:bodyPr wrap="square" lIns="0" rIns="0" tIns="0" bIns="0" anchor="t">
            <a:spAutoFit/>
          </a:bodyPr>
          <a:lstStyle/>
          <a:p>
            <a:pPr algn="l">
              <a:lnSpc>
                <a:spcPct val="125000"/>
              </a:lnSpc>
              <a:spcAft>
                <a:spcPts val="719"/>
              </a:spcAft>
            </a:pPr>
            <a:r>
              <a:rPr sz="1019" b="1">
                <a:solidFill>
                  <a:srgbClr val="1D4ED8"/>
                </a:solidFill>
                <a:latin typeface="Inter"/>
              </a:rPr>
              <a:t>HOW TRADITIONAL MARKETS COPE</a:t>
            </a:r>
          </a:p>
          <a:p>
            <a:pPr algn="l">
              <a:lnSpc>
                <a:spcPct val="115000"/>
              </a:lnSpc>
              <a:spcAft>
                <a:spcPts val="60"/>
              </a:spcAft>
            </a:pPr>
            <a:r>
              <a:rPr sz="1260" b="1">
                <a:solidFill>
                  <a:srgbClr val="1C1917"/>
                </a:solidFill>
                <a:latin typeface="Inter"/>
              </a:rPr>
              <a:t>Leasing and vendor financing</a:t>
            </a:r>
          </a:p>
          <a:p>
            <a:pPr algn="l">
              <a:lnSpc>
                <a:spcPct val="120000"/>
              </a:lnSpc>
              <a:spcAft>
                <a:spcPts val="719"/>
              </a:spcAft>
            </a:pPr>
            <a:r>
              <a:rPr sz="1140" b="0">
                <a:solidFill>
                  <a:srgbClr val="4F4840"/>
                </a:solidFill>
                <a:latin typeface="Inter"/>
              </a:rPr>
              <a:t>until the lessor prices the same obsolescence in</a:t>
            </a:r>
          </a:p>
          <a:p>
            <a:pPr algn="l">
              <a:lnSpc>
                <a:spcPct val="115000"/>
              </a:lnSpc>
              <a:spcAft>
                <a:spcPts val="60"/>
              </a:spcAft>
            </a:pPr>
            <a:r>
              <a:rPr sz="1260" b="1">
                <a:solidFill>
                  <a:srgbClr val="1C1917"/>
                </a:solidFill>
                <a:latin typeface="Inter"/>
              </a:rPr>
              <a:t>Buying the proven generation late</a:t>
            </a:r>
          </a:p>
          <a:p>
            <a:pPr algn="l">
              <a:lnSpc>
                <a:spcPct val="120000"/>
              </a:lnSpc>
              <a:spcAft>
                <a:spcPts val="719"/>
              </a:spcAft>
            </a:pPr>
            <a:r>
              <a:rPr sz="1140" b="0">
                <a:solidFill>
                  <a:srgbClr val="4F4840"/>
                </a:solidFill>
                <a:latin typeface="Inter"/>
              </a:rPr>
              <a:t>until the customer wants the new one</a:t>
            </a:r>
          </a:p>
          <a:p>
            <a:pPr algn="l">
              <a:lnSpc>
                <a:spcPct val="115000"/>
              </a:lnSpc>
              <a:spcAft>
                <a:spcPts val="60"/>
              </a:spcAft>
            </a:pPr>
            <a:r>
              <a:rPr sz="1260" b="1">
                <a:solidFill>
                  <a:srgbClr val="1C1917"/>
                </a:solidFill>
                <a:latin typeface="Inter"/>
              </a:rPr>
              <a:t>Waiting</a:t>
            </a:r>
          </a:p>
          <a:p>
            <a:pPr algn="l">
              <a:lnSpc>
                <a:spcPct val="120000"/>
              </a:lnSpc>
              <a:spcAft>
                <a:spcPts val="719"/>
              </a:spcAft>
            </a:pPr>
            <a:r>
              <a:rPr sz="1140" b="0">
                <a:solidFill>
                  <a:srgbClr val="4F4840"/>
                </a:solidFill>
                <a:latin typeface="Inter"/>
              </a:rPr>
              <a:t>until the customer goes elsewhere</a:t>
            </a:r>
          </a:p>
        </p:txBody>
      </p:sp>
      <p:sp>
        <p:nvSpPr>
          <p:cNvPr id="10" name="Rectangle 9"/>
          <p:cNvSpPr/>
          <p:nvPr/>
        </p:nvSpPr>
        <p:spPr>
          <a:xfrm>
            <a:off x="457200" y="6156960"/>
            <a:ext cx="11277600" cy="7620"/>
          </a:xfrm>
          <a:prstGeom prst="rect">
            <a:avLst/>
          </a:prstGeom>
          <a:solidFill>
            <a:srgbClr val="E5DF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263640"/>
            <a:ext cx="2286000" cy="228600"/>
          </a:xfrm>
          <a:prstGeom prst="rect">
            <a:avLst/>
          </a:prstGeom>
          <a:noFill/>
        </p:spPr>
        <p:txBody>
          <a:bodyPr wrap="square" lIns="0" rIns="0" tIns="0" bIns="0" anchor="ctr">
            <a:spAutoFit/>
          </a:bodyPr>
          <a:lstStyle/>
          <a:p>
            <a:pPr algn="l">
              <a:lnSpc>
                <a:spcPct val="125000"/>
              </a:lnSpc>
            </a:pPr>
            <a:r>
              <a:rPr sz="840" b="1">
                <a:solidFill>
                  <a:srgbClr val="645C52"/>
                </a:solidFill>
                <a:latin typeface="Inter"/>
              </a:rPr>
              <a:t>STRONGEST IN THE MATRIX</a:t>
            </a:r>
          </a:p>
        </p:txBody>
      </p:sp>
      <p:sp>
        <p:nvSpPr>
          <p:cNvPr id="12" name="Rounded Rectangle 11"/>
          <p:cNvSpPr/>
          <p:nvPr/>
        </p:nvSpPr>
        <p:spPr>
          <a:xfrm>
            <a:off x="2191512" y="6248400"/>
            <a:ext cx="1487424" cy="228600"/>
          </a:xfrm>
          <a:prstGeom prst="roundRect">
            <a:avLst>
              <a:gd name="adj" fmla="val 50000"/>
            </a:avLst>
          </a:prstGeom>
          <a:noFill/>
          <a:ln w="7620">
            <a:solidFill>
              <a:srgbClr val="047857"/>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19" b="1">
                <a:solidFill>
                  <a:srgbClr val="047857"/>
                </a:solidFill>
                <a:latin typeface="Inter"/>
              </a:rPr>
              <a:t>AI Risk Insulation</a:t>
            </a:r>
          </a:p>
        </p:txBody>
      </p:sp>
      <p:sp>
        <p:nvSpPr>
          <p:cNvPr id="13" name="TextBox 12"/>
          <p:cNvSpPr txBox="1"/>
          <p:nvPr/>
        </p:nvSpPr>
        <p:spPr>
          <a:xfrm>
            <a:off x="9296400" y="6263640"/>
            <a:ext cx="2438400" cy="228600"/>
          </a:xfrm>
          <a:prstGeom prst="rect">
            <a:avLst/>
          </a:prstGeom>
          <a:noFill/>
        </p:spPr>
        <p:txBody>
          <a:bodyPr wrap="square" lIns="0" rIns="0" tIns="0" bIns="0" anchor="ctr">
            <a:spAutoFit/>
          </a:bodyPr>
          <a:lstStyle/>
          <a:p>
            <a:pPr algn="r">
              <a:lnSpc>
                <a:spcPct val="125000"/>
              </a:lnSpc>
            </a:pPr>
            <a:r>
              <a:rPr sz="1080" b="0">
                <a:solidFill>
                  <a:srgbClr val="1D4ED8"/>
                </a:solidFill>
                <a:latin typeface="Inter"/>
                <a:hlinkClick r:id="rId2"/>
              </a:rPr>
              <a:t>Full intervention matrix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